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314" r:id="rId3"/>
    <p:sldId id="281" r:id="rId4"/>
    <p:sldId id="311" r:id="rId5"/>
    <p:sldId id="320" r:id="rId6"/>
    <p:sldId id="302" r:id="rId7"/>
    <p:sldId id="299" r:id="rId8"/>
    <p:sldId id="321" r:id="rId9"/>
    <p:sldId id="304" r:id="rId10"/>
    <p:sldId id="285" r:id="rId11"/>
    <p:sldId id="316" r:id="rId12"/>
    <p:sldId id="318" r:id="rId13"/>
    <p:sldId id="319" r:id="rId14"/>
    <p:sldId id="303" r:id="rId15"/>
    <p:sldId id="279" r:id="rId16"/>
    <p:sldId id="260" r:id="rId17"/>
    <p:sldId id="259" r:id="rId18"/>
    <p:sldId id="267" r:id="rId19"/>
    <p:sldId id="261" r:id="rId20"/>
    <p:sldId id="262" r:id="rId21"/>
    <p:sldId id="284" r:id="rId22"/>
    <p:sldId id="296" r:id="rId23"/>
    <p:sldId id="313" r:id="rId2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197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8" autoAdjust="0"/>
    <p:restoredTop sz="83808" autoAdjust="0"/>
  </p:normalViewPr>
  <p:slideViewPr>
    <p:cSldViewPr>
      <p:cViewPr>
        <p:scale>
          <a:sx n="66" d="100"/>
          <a:sy n="66" d="100"/>
        </p:scale>
        <p:origin x="1229" y="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rgbClr val="346197"/>
              </a:solidFill>
              <a:ln>
                <a:solidFill>
                  <a:schemeClr val="bg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EFB-48DB-B9D5-19989A012070}"/>
              </c:ext>
            </c:extLst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FB-48DB-B9D5-19989A012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0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B15D-56E7-424A-8E6A-094DFCDE38DC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6AA41-466B-4574-9EAC-7200FD45D7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02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 SAM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78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055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SAMUEL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 SAM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783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270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9462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371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67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 SAM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783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CHLOE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65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266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Jeanne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2668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SAMUEL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SAMUEL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66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SAMUEL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INTRO SAM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978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SAMUEL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SAM ou CELINE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CELINE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233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CELINE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AA41-466B-4574-9EAC-7200FD45D71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00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07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524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0019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77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88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609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860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522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93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465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83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E1D4A-9A48-4883-99ED-771790D23787}" type="datetimeFigureOut">
              <a:rPr lang="fr-FR" smtClean="0"/>
              <a:t>24/04/2026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5D28C-311A-4F77-8871-A0FA84C112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9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facebook.com/watch/?v=547884880550795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2267744" y="242088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695850" y="1412776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46197"/>
                </a:solidFill>
                <a:latin typeface="+mj-lt"/>
              </a:rPr>
              <a:t>La Vie associative à Chambéry</a:t>
            </a:r>
          </a:p>
          <a:p>
            <a:endParaRPr lang="fr-FR" sz="2800" b="1" dirty="0" smtClean="0">
              <a:solidFill>
                <a:srgbClr val="C0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Les associations à Chambéry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Les services pour les associations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j-lt"/>
              </a:rPr>
              <a:t>La </a:t>
            </a:r>
            <a:r>
              <a:rPr lang="fr-FR" sz="2000" dirty="0">
                <a:latin typeface="+mj-lt"/>
              </a:rPr>
              <a:t>Maison des Associations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9" name="Picture 2" descr="Télécharger le logo de la ville de Chambéry - Ville de Chambér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7"/>
          <a:stretch/>
        </p:blipFill>
        <p:spPr bwMode="auto">
          <a:xfrm>
            <a:off x="323528" y="188640"/>
            <a:ext cx="1152128" cy="1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" y="3986342"/>
            <a:ext cx="9008021" cy="2871658"/>
          </a:xfrm>
          <a:prstGeom prst="rect">
            <a:avLst/>
          </a:prstGeom>
        </p:spPr>
      </p:pic>
      <p:cxnSp>
        <p:nvCxnSpPr>
          <p:cNvPr id="3" name="Connecteur droit avec flèche 2"/>
          <p:cNvCxnSpPr/>
          <p:nvPr/>
        </p:nvCxnSpPr>
        <p:spPr>
          <a:xfrm>
            <a:off x="2267744" y="2420888"/>
            <a:ext cx="0" cy="22053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38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115616" y="1196752"/>
            <a:ext cx="0" cy="3600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15616" y="119675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55776" y="908720"/>
            <a:ext cx="68606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L’accompagnement de la Vie Associative</a:t>
            </a:r>
            <a:endParaRPr lang="fr-FR" sz="2000" b="1" dirty="0">
              <a:solidFill>
                <a:srgbClr val="346197"/>
              </a:solidFill>
            </a:endParaRPr>
          </a:p>
          <a:p>
            <a:endParaRPr lang="fr-FR" sz="1100" b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Des cycles de formations : gouvernance, comptabilité, communication, etc…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L’animation de temps de rencontre et mise en réseau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 smtClean="0"/>
              <a:t>Mise en place d’une cartographie de l’offre d’accompagnement disponible sur le territoire chambérien à destination des associations. 4 niveaux définis 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00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Information : première </a:t>
            </a:r>
            <a:r>
              <a:rPr lang="fr-FR" sz="1400" dirty="0"/>
              <a:t>prise de contact, </a:t>
            </a:r>
            <a:r>
              <a:rPr lang="fr-FR" sz="1400" dirty="0" smtClean="0"/>
              <a:t>questions/réponses, documentation</a:t>
            </a:r>
            <a:endParaRPr lang="fr-FR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Accompagnement généraliste : prise </a:t>
            </a:r>
            <a:r>
              <a:rPr lang="fr-FR" sz="1400" dirty="0"/>
              <a:t>de </a:t>
            </a:r>
            <a:r>
              <a:rPr lang="fr-FR" sz="1400" dirty="0" smtClean="0"/>
              <a:t>rendez-vous </a:t>
            </a:r>
            <a:r>
              <a:rPr lang="fr-FR" sz="1400" dirty="0"/>
              <a:t>et accompagnement sur une question précise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Accompagnement spécialisé : mise </a:t>
            </a:r>
            <a:r>
              <a:rPr lang="fr-FR" sz="1400" dirty="0"/>
              <a:t>en place d’un accompagnement thématique dans la </a:t>
            </a:r>
            <a:r>
              <a:rPr lang="fr-FR" sz="1400" dirty="0" smtClean="0"/>
              <a:t>durée, en fonction des besoins</a:t>
            </a:r>
            <a:endParaRPr lang="fr-FR" sz="140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400" dirty="0" smtClean="0"/>
              <a:t>Orientation : </a:t>
            </a:r>
            <a:r>
              <a:rPr lang="fr-FR" sz="1400" dirty="0"/>
              <a:t>r</a:t>
            </a:r>
            <a:r>
              <a:rPr lang="fr-FR" sz="1400" dirty="0" smtClean="0"/>
              <a:t>éorientation </a:t>
            </a:r>
            <a:r>
              <a:rPr lang="fr-FR" sz="1400" dirty="0"/>
              <a:t>vers des partenaires </a:t>
            </a:r>
            <a:r>
              <a:rPr lang="fr-FR" sz="1400" dirty="0" smtClean="0"/>
              <a:t>spécialisées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associations] </a:t>
            </a:r>
            <a:r>
              <a:rPr lang="fr-FR" dirty="0" smtClean="0"/>
              <a:t>L’accompagnement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693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827584" y="1182896"/>
            <a:ext cx="0" cy="362493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27584" y="1154561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311860" y="2390455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250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sz="1200" dirty="0" smtClean="0"/>
              <a:t>stands associatifs</a:t>
            </a:r>
            <a:endParaRPr lang="fr-FR" sz="800" dirty="0"/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883558" y="2713620"/>
            <a:ext cx="0" cy="205130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227744" y="2959352"/>
            <a:ext cx="2101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2 </a:t>
            </a:r>
            <a:r>
              <a:rPr lang="fr-FR" b="1" dirty="0" smtClean="0">
                <a:solidFill>
                  <a:srgbClr val="346197"/>
                </a:solidFill>
              </a:rPr>
              <a:t>scènes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Animations sportives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/>
              <a:t>Animations culturelles </a:t>
            </a:r>
            <a:endParaRPr lang="fr-FR" sz="1200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2903839" y="271362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</a:t>
            </a:r>
            <a:r>
              <a:rPr lang="fr-FR" b="1" dirty="0" smtClean="0">
                <a:solidFill>
                  <a:srgbClr val="346197"/>
                </a:solidFill>
              </a:rPr>
              <a:t>] </a:t>
            </a:r>
            <a:r>
              <a:rPr lang="fr-FR" dirty="0" smtClean="0"/>
              <a:t>Forum des associations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923928" y="3356992"/>
            <a:ext cx="0" cy="145084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3923928" y="335699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181414" y="831395"/>
            <a:ext cx="344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Début septembre : la rentrée associative de Chambéry !</a:t>
            </a:r>
            <a:endParaRPr lang="fr-FR" sz="900" dirty="0" smtClean="0">
              <a:solidFill>
                <a:srgbClr val="346197"/>
              </a:solidFill>
            </a:endParaRPr>
          </a:p>
        </p:txBody>
      </p:sp>
      <p:pic>
        <p:nvPicPr>
          <p:cNvPr id="1026" name="Picture 2" descr="F:\14.1 FORUM DES ASSOCIATIONS\2022 FORUM\COMMUNICATION\AFFICHES, FLYER, TRIPTYQUES, etc\Affiche forum des associations 202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17" y="129584"/>
            <a:ext cx="3046565" cy="424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979712" y="1736963"/>
            <a:ext cx="344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5000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sz="1200" dirty="0" smtClean="0"/>
              <a:t>personnes touchées</a:t>
            </a: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1547664" y="2060128"/>
            <a:ext cx="0" cy="274770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1547664" y="206012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41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1115616" y="1196752"/>
            <a:ext cx="0" cy="3600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15616" y="119675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455776" y="876775"/>
            <a:ext cx="693264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Programmation et animations</a:t>
            </a:r>
            <a:endParaRPr lang="fr-FR" sz="2000" b="1" dirty="0">
              <a:solidFill>
                <a:srgbClr val="346197"/>
              </a:solidFill>
            </a:endParaRPr>
          </a:p>
          <a:p>
            <a:endParaRPr lang="fr-FR" sz="1200" b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Mise en place d’ateliers bimensuels, ouverts au public, proposant des thématiques portées par les associations.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Participation aux temps forts de la Ville (</a:t>
            </a:r>
            <a:r>
              <a:rPr lang="fr-FR" sz="1400" dirty="0" err="1" smtClean="0"/>
              <a:t>Migrantscène</a:t>
            </a:r>
            <a:r>
              <a:rPr lang="fr-FR" sz="1400" dirty="0" smtClean="0"/>
              <a:t>, Quinzaine de l’égalité, Le Mois de l’Europe, </a:t>
            </a:r>
            <a:r>
              <a:rPr lang="fr-FR" sz="1400" dirty="0" err="1" smtClean="0"/>
              <a:t>Odyssea</a:t>
            </a:r>
            <a:r>
              <a:rPr lang="fr-FR" sz="1400" dirty="0" smtClean="0"/>
              <a:t>, Fête de la Musique, Semaine Bleue…)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Accompagnement pour l’organisation de projets et d’événements (vernissage, table-ronde, repas partagés)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Accueil des nouvelles associations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1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associations] </a:t>
            </a:r>
            <a:r>
              <a:rPr lang="fr-FR" b="1" dirty="0" smtClean="0">
                <a:solidFill>
                  <a:srgbClr val="346197"/>
                </a:solidFill>
              </a:rPr>
              <a:t> </a:t>
            </a:r>
            <a:r>
              <a:rPr lang="fr-FR" dirty="0" smtClean="0"/>
              <a:t>Les événements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853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</a:t>
            </a:r>
            <a:r>
              <a:rPr lang="fr-FR" b="1" dirty="0" smtClean="0">
                <a:solidFill>
                  <a:srgbClr val="346197"/>
                </a:solidFill>
              </a:rPr>
              <a:t>associations] </a:t>
            </a:r>
            <a:r>
              <a:rPr lang="fr-FR" dirty="0" smtClean="0"/>
              <a:t>Soutien à l’organisation d’événements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115616" y="1196752"/>
            <a:ext cx="0" cy="360040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1115616" y="119675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568406" y="987648"/>
            <a:ext cx="69326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Soutien à l’organisation d’événements</a:t>
            </a:r>
            <a:endParaRPr lang="fr-FR" b="1" dirty="0">
              <a:solidFill>
                <a:srgbClr val="346197"/>
              </a:solidFill>
            </a:endParaRPr>
          </a:p>
          <a:p>
            <a:endParaRPr lang="fr-FR" sz="1100" b="1" dirty="0" smtClean="0">
              <a:solidFill>
                <a:srgbClr val="C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Soutien logistique : Mise à disposition de matériel (table, chaises, sécurité) demande unique de mise à disposition d’espace, logistique - lien avec le Guichets événements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Accompagnement </a:t>
            </a:r>
            <a:r>
              <a:rPr lang="fr-FR" sz="1400" dirty="0" smtClean="0"/>
              <a:t>personnalisé dans l’organisation d’événement : lieu propice, dates, équipements disponibles</a:t>
            </a: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endParaRPr lang="fr-FR" sz="11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455" y="3031028"/>
            <a:ext cx="799646" cy="9740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55101" y="3164779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Démarche en ligne: </a:t>
            </a:r>
            <a:r>
              <a:rPr lang="fr-FR" sz="1400" b="1" dirty="0" err="1"/>
              <a:t>Simpl’Ici</a:t>
            </a:r>
            <a:r>
              <a:rPr lang="fr-FR" sz="1400" b="1" dirty="0"/>
              <a:t> </a:t>
            </a:r>
          </a:p>
          <a:p>
            <a:r>
              <a:rPr lang="fr-FR" sz="1400" b="1" dirty="0"/>
              <a:t>RV à l’accueil de la Maison des associations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185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associations] </a:t>
            </a:r>
            <a:r>
              <a:rPr lang="fr-FR" b="1" dirty="0" smtClean="0">
                <a:solidFill>
                  <a:srgbClr val="346197"/>
                </a:solidFill>
              </a:rPr>
              <a:t> </a:t>
            </a:r>
            <a:r>
              <a:rPr lang="fr-FR" dirty="0" smtClean="0"/>
              <a:t>Le soutien financier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96336" y="1017982"/>
            <a:ext cx="23526" cy="38197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150334" y="857098"/>
            <a:ext cx="522186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Les subventions de fonctionnement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endParaRPr lang="fr-FR" b="1" dirty="0">
              <a:solidFill>
                <a:srgbClr val="C00000"/>
              </a:solidFill>
            </a:endParaRPr>
          </a:p>
          <a:p>
            <a:endParaRPr lang="fr-FR" sz="1100" b="1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Campagne de demande de subventions à partir de Septembre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Demande réalisée en ligne </a:t>
            </a:r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>
            <a:off x="828246" y="104427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8194" t="19470" r="42907" b="8566"/>
          <a:stretch/>
        </p:blipFill>
        <p:spPr>
          <a:xfrm>
            <a:off x="6808267" y="64814"/>
            <a:ext cx="2189728" cy="451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4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267744" y="2420888"/>
            <a:ext cx="0" cy="22053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267744" y="242088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699792" y="2187641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46197"/>
                </a:solidFill>
                <a:latin typeface="+mj-lt"/>
              </a:rPr>
              <a:t>La Maison des Associations</a:t>
            </a:r>
            <a:endParaRPr lang="fr-FR" sz="2000" dirty="0" smtClean="0">
              <a:solidFill>
                <a:srgbClr val="346197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9" name="Picture 2" descr="Télécharger le logo de la ville de Chambéry - Ville de Chambé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7"/>
          <a:stretch/>
        </p:blipFill>
        <p:spPr bwMode="auto">
          <a:xfrm>
            <a:off x="323528" y="188640"/>
            <a:ext cx="1152128" cy="1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31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11560" y="3689594"/>
            <a:ext cx="0" cy="1251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1560" y="368959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645568" y="3504928"/>
            <a:ext cx="0" cy="12922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45568" y="350492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799729" y="3504928"/>
            <a:ext cx="79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1862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3568" y="4030386"/>
            <a:ext cx="8640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Construction de </a:t>
            </a:r>
            <a:r>
              <a:rPr lang="fr-FR" sz="900" b="1" dirty="0" smtClean="0"/>
              <a:t>l’hôpital Saint François </a:t>
            </a:r>
          </a:p>
          <a:p>
            <a:endParaRPr lang="fr-FR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699792" y="3248980"/>
            <a:ext cx="0" cy="147616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699792" y="324898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933600" y="33202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1913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45432" y="3689594"/>
            <a:ext cx="954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Transformation de l’hôpital en </a:t>
            </a:r>
            <a:r>
              <a:rPr lang="fr-FR" sz="900" b="1" dirty="0" smtClean="0"/>
              <a:t>École </a:t>
            </a:r>
            <a:r>
              <a:rPr lang="fr-FR" sz="900" b="1" dirty="0"/>
              <a:t>pratique de commerce et d'industrie,</a:t>
            </a:r>
            <a:endParaRPr lang="fr-FR" sz="1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999616" y="309742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1914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11448" y="3466754"/>
            <a:ext cx="954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Première guerre mondiale. </a:t>
            </a:r>
            <a:r>
              <a:rPr lang="fr-FR" sz="900" b="1" dirty="0" smtClean="0"/>
              <a:t>Accueil des élèves des écoles, transformées </a:t>
            </a:r>
            <a:br>
              <a:rPr lang="fr-FR" sz="900" b="1" dirty="0" smtClean="0"/>
            </a:br>
            <a:r>
              <a:rPr lang="fr-FR" sz="900" b="1" dirty="0" smtClean="0"/>
              <a:t>en hôpitaux militaires</a:t>
            </a:r>
            <a:endParaRPr lang="fr-FR" sz="12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758892" y="2912756"/>
            <a:ext cx="0" cy="18064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758892" y="2912756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074112" y="272809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1922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870548" y="3097422"/>
            <a:ext cx="95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L’École </a:t>
            </a:r>
            <a:r>
              <a:rPr lang="fr-FR" sz="900" b="1" dirty="0"/>
              <a:t>pratique de commerce et </a:t>
            </a:r>
            <a:r>
              <a:rPr lang="fr-FR" sz="900" b="1" dirty="0" smtClean="0"/>
              <a:t>d'industrie </a:t>
            </a:r>
            <a:r>
              <a:rPr lang="fr-FR" sz="900" dirty="0" smtClean="0"/>
              <a:t>ouvre ses portes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824964" y="2527988"/>
            <a:ext cx="0" cy="23428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824908" y="252798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115933" y="234332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1927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930418" y="2664205"/>
            <a:ext cx="100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Incendie du Quai Borrel. </a:t>
            </a:r>
            <a:r>
              <a:rPr lang="fr-FR" sz="900" dirty="0" smtClean="0"/>
              <a:t>Reconstruction et agrandissement </a:t>
            </a:r>
            <a:endParaRPr lang="fr-FR" sz="12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992155" y="2229972"/>
            <a:ext cx="0" cy="23428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992099" y="222997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283124" y="204530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1935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097609" y="2366189"/>
            <a:ext cx="10097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Le bâtiment </a:t>
            </a:r>
            <a:r>
              <a:rPr lang="fr-FR" sz="900" dirty="0"/>
              <a:t>prend le nom d'École professionnelle, </a:t>
            </a:r>
            <a:r>
              <a:rPr lang="fr-FR" sz="900" b="1" dirty="0"/>
              <a:t>la "Prof' "</a:t>
            </a:r>
            <a:endParaRPr lang="fr-FR" sz="12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107342" y="2010067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395374" y="1802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1939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151367" y="2133568"/>
            <a:ext cx="10097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Deuxième  </a:t>
            </a:r>
            <a:r>
              <a:rPr lang="fr-FR" sz="900" dirty="0"/>
              <a:t>guerre mondiale. </a:t>
            </a:r>
            <a:endParaRPr lang="fr-FR" sz="900" dirty="0" smtClean="0"/>
          </a:p>
          <a:p>
            <a:r>
              <a:rPr lang="fr-FR" sz="900" b="1" dirty="0" smtClean="0"/>
              <a:t>Accueil </a:t>
            </a:r>
            <a:r>
              <a:rPr lang="fr-FR" sz="900" b="1" dirty="0"/>
              <a:t>des </a:t>
            </a:r>
            <a:r>
              <a:rPr lang="fr-FR" sz="900" b="1" dirty="0" smtClean="0"/>
              <a:t>élèves </a:t>
            </a:r>
            <a:r>
              <a:rPr lang="fr-FR" sz="900" b="1" dirty="0"/>
              <a:t>des écoles, transformées </a:t>
            </a:r>
            <a:br>
              <a:rPr lang="fr-FR" sz="900" b="1" dirty="0"/>
            </a:br>
            <a:r>
              <a:rPr lang="fr-FR" sz="900" b="1" dirty="0"/>
              <a:t>en hôpitaux militaires</a:t>
            </a:r>
            <a:endParaRPr lang="fr-FR" sz="1200" b="1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7107342" y="2010067"/>
            <a:ext cx="10455" cy="27870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251520" y="11663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[Maison des Associations] </a:t>
            </a:r>
            <a:r>
              <a:rPr lang="fr-FR" sz="2000" dirty="0" smtClean="0"/>
              <a:t>Historique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8348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611560" y="3689594"/>
            <a:ext cx="0" cy="125157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611560" y="368959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>
            <a:off x="1645568" y="3504928"/>
            <a:ext cx="0" cy="12922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1645568" y="350492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18414" y="3504928"/>
            <a:ext cx="718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1947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83568" y="4030386"/>
            <a:ext cx="86409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Collège moderne et technique </a:t>
            </a:r>
          </a:p>
          <a:p>
            <a:endParaRPr lang="fr-FR" sz="1200" dirty="0"/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2699792" y="3248980"/>
            <a:ext cx="0" cy="147616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2699792" y="324898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1933600" y="332026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1960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745432" y="3689594"/>
            <a:ext cx="95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Lycée technique nationalisé </a:t>
            </a:r>
            <a:endParaRPr lang="fr-FR" sz="1200" b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999616" y="309742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1963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11448" y="3466754"/>
            <a:ext cx="954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Ouverture d’une annexe du lycée Vaugelas, </a:t>
            </a:r>
            <a:br>
              <a:rPr lang="fr-FR" sz="900" dirty="0" smtClean="0"/>
            </a:br>
            <a:r>
              <a:rPr lang="fr-FR" sz="900" dirty="0" smtClean="0"/>
              <a:t>et d’un collège Vaugelas</a:t>
            </a:r>
            <a:endParaRPr lang="fr-FR" sz="1200" b="1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3758892" y="2912756"/>
            <a:ext cx="0" cy="180648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3758892" y="2912756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4074112" y="272809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1991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870548" y="3097422"/>
            <a:ext cx="9543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Fermeture de l’annexe Vaugelas </a:t>
            </a:r>
            <a:endParaRPr lang="fr-FR" sz="1200" dirty="0"/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4824964" y="2527988"/>
            <a:ext cx="0" cy="23428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824908" y="252798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115933" y="234332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1993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930418" y="2664205"/>
            <a:ext cx="10097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 smtClean="0"/>
              <a:t>Ouverture de la Maison des Associations , </a:t>
            </a:r>
          </a:p>
          <a:p>
            <a:r>
              <a:rPr lang="fr-FR" sz="900" dirty="0" smtClean="0"/>
              <a:t>Symbole de l’engagement municipal </a:t>
            </a:r>
          </a:p>
          <a:p>
            <a:endParaRPr lang="fr-FR" sz="12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992155" y="2229972"/>
            <a:ext cx="0" cy="234281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5992099" y="222997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283124" y="204530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1995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6097609" y="2366189"/>
            <a:ext cx="1009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Inauguration du Quai Borrel </a:t>
            </a:r>
            <a:endParaRPr lang="fr-FR" sz="1200" dirty="0"/>
          </a:p>
        </p:txBody>
      </p:sp>
      <p:cxnSp>
        <p:nvCxnSpPr>
          <p:cNvPr id="34" name="Connecteur droit 33"/>
          <p:cNvCxnSpPr/>
          <p:nvPr/>
        </p:nvCxnSpPr>
        <p:spPr>
          <a:xfrm>
            <a:off x="7107342" y="2010067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395374" y="1802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346197"/>
                </a:solidFill>
              </a:rPr>
              <a:t>2011</a:t>
            </a:r>
            <a:endParaRPr lang="fr-FR" sz="2000" dirty="0">
              <a:solidFill>
                <a:srgbClr val="346197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151367" y="2133568"/>
            <a:ext cx="100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La Maison des Associations devient </a:t>
            </a:r>
            <a:r>
              <a:rPr lang="fr-FR" sz="900" b="1" dirty="0" smtClean="0"/>
              <a:t>service vie associative </a:t>
            </a:r>
            <a:endParaRPr lang="fr-FR" sz="1200" b="1" dirty="0"/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7107342" y="2010067"/>
            <a:ext cx="10455" cy="278708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251520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[Maison des Associations] </a:t>
            </a:r>
            <a:r>
              <a:rPr lang="fr-FR" sz="2000" dirty="0" smtClean="0"/>
              <a:t>Historique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7172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728045" y="836712"/>
            <a:ext cx="0" cy="407751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55454" y="83671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43486" y="593662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500</a:t>
            </a:r>
            <a:r>
              <a:rPr lang="fr-FR" sz="3600" dirty="0" smtClean="0">
                <a:solidFill>
                  <a:srgbClr val="C00000"/>
                </a:solidFill>
              </a:rPr>
              <a:t> </a:t>
            </a:r>
            <a:endParaRPr lang="fr-FR" dirty="0">
              <a:solidFill>
                <a:srgbClr val="C0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699792" y="1626397"/>
            <a:ext cx="0" cy="31574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699792" y="163834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3275856" y="2310248"/>
            <a:ext cx="0" cy="2473624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3275856" y="231024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[Maison des Associations] </a:t>
            </a:r>
            <a:r>
              <a:rPr lang="fr-FR" dirty="0" smtClean="0"/>
              <a:t>La fréquentation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1135372" y="1123652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Passages / jour en moyenne </a:t>
            </a:r>
            <a:endParaRPr lang="fr-F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6367" r="19093" b="7699"/>
          <a:stretch/>
        </p:blipFill>
        <p:spPr bwMode="auto">
          <a:xfrm>
            <a:off x="899470" y="1599736"/>
            <a:ext cx="1600952" cy="160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data:image/png;base64,iVBORw0KGgoAAAANSUhEUgAAAnMAAAFmCAYAAAAGQxy7AAAgAElEQVR4Xu2dB7gU1f3+v/QOCogaFDtiBLGgoGJUFDSCvRdQgShRURQbTaQELMQeW0xQMRIVxfJDRQ0q9kIwiFgR7BgbSu//5z1x9n8L3Ltzd3fud+9+5nl4FPbMnLOf98yZd95zZrbaunXr1hkbBCAAAQhAAAIQgEBeEqiGmctL3Wg0BCAAAQhAAAIQCAQwc3QECEAAAhCAAAQgkMcEMHN5LB5NhwAEIAABCEAAApg5+gAEIAABCEAAAhDIYwKxzNzatWttwYIFVrNmTWvRokWpr/3999/bihUrrGXLlnmMhKZDAAIQgAAEIACB/CEQzNzy5cvt6KOPtlWrVqVaLlP28ssv26xZs6xdu3b24Ycf2rBhw4JZk5lr3bq1DRo0yBo3bmwycfrsiy++CJ9ts802dtlll9lmm22WPyRoKQQgAAEIQAACEMhDAqlkTiat6FtKXn/9dRszZow99dRT4d9PPvlkGzJkiO28887h7//85z9t3rx5Nnz4cBs7dqxtu+22wRBWq1bNtO8dd9xh9913Xx4iockQgAAEIAABCEAgfwhscJp1wIABdt5559n2229vCxcuDIbt6quvTn2zRYsW2T777GPPP/+8nX322fb3v//dmjRpEj5X0te8eXObPXu2bb311vlDg5ZCAAIQgAAEIACBPCOwXjP36aefhmnTCRMmWPXq1e0///mPTZo0yUaNGlXs62kq9YgjjgiJ3dSpU61OnTqpz4cOHWoHHnigHXTQQXmGhOZCAAIQgAAEIACB/CFQysxpuvWkk04KqVxkxGbOnGmTJ0+2kSNHFvtmMnzdunULxq+kmZPx69Spk3Xt2rVMGm+++aYtXrw4VUZTt1pzxwYBCEAAAhCAAAQgUDaBXXfdtfRLg2fMmBESOJk3rX/TlkszV7KJU6ZMse7du6MdBCAAAQhAAAIQgEAaBEolc5o67dmzp7Vt2za1+48//hjWyxVdM/fLL7/Yvvvua9OmTbO+ffuGKVk92aotWjP37rvvxk7ZMHNpqEYRCEAAAhCAAAQg8CuBYmZOa+UuvPDCsD6uVq1aKUirV68OT6recsst1qpVq/DvMm9z5syxq666yq688krr2LGjHXrooeEzPc167bXX2iOPPBIbNGYuNjJ2gAAEIAABCECggAkUM3MnnHCC9evXz7p06VIKid43N2LECGvYsGF4KKJBgwbh1SVK47799lsbPHiwLVu2zOrWrWu1a9cOryzZfPPNY6PFzMVGxg4QgAAEIAABCBQwgVi/ACFOMm5K7Zo2bVoKm15XsnTpUtt0000rjBQzV2F07AgBCEAAAhCAQAESiG3mcs0IM5drwhwfAhCAAAQgAIGqRAAzV5XU5LtAAAIQgAAEIFBwBDBzBSc5XxgCEIAABCAAgapEADNXldTku0AAAhCAAAQgUHAEMHMFJzlfGAIQgAAEIACBqkQAM1eV1OS7QAACEIAABCBQcAQwcwUnOV8YAhCAAAQgAIGqRAAzV5XU5LtAAAIQgAAEIFBwBDBzBSc5XxgCEIAABCAAgapEADNXldTku0AAAhCAAAQgUHAEMHMFJzlfGALlE5jx6nv29COvlF+wEko0adrIzht8ciXUTJUQgAAEfBLAzPnUhVZBoFIJTJvyhk249YlKbcOGKm/WYiMbN/5il22jURCAAAQqgwBmrjKoUycEnBPAzDkXiOZBAAIQKEIAM0d3gAAEShHAzNEpIAABCOQPAcxc/mhFSyGQGAHMXGKoqQgCEIBAxgQwcxkj5AAQqHoEMHNVT1O+EQQgUHUJYOaqrrZ8MwhUmABmrsLo2BECEIBA4gQwc4kjp0II+CeAmfOvES2EAAQgEBHAzNEXIACBUgQwc3QKCEAAAvlDADOXP1rRUggkRgAzlxhqKoIABCCQMQHMXMYIOQAEqh4BzFzV05RvBAEIVF0CmLmqqy3fDAIVJoCZqzA6doQABCCQOAHMXOLIqRAC/glg5vxrRAshAAEIRAQwc/QFCECgFAHMHJ0CAhCAQP4QwMzlj1a0FAKJEcDMJYaaiiAAAQhkTAAzlzFCDgCBqkcAM1f1NOUbQQACVZcAZq7qass3g0CFCWDmKoyOHSEAAQgkTgAzlzhyKoSAfwKYOf8a0UIIQAACEQHMHH0BAhAoRQAzR6eAAAQgkD8EMHP5oxUthUBiBDBziaGmIghAAAIZE8DMZYyQA0Cg6hHAzFU9TflGEIBA1SWAmau62vLNIFBhApi5CqNjRwhAAAKJE8DMJY6cCiHgnwBmzr9GtBACEIBARAAzR1+AAARKEcDM0SkgAAEI5A8BzFz+aEVLIZAYAcxcYqipCAIQgEDGBEqZucWLF9tPP/1kzZo1s/r16xerYO3atfbdd99ZzZo1w+cltx9//NFWrlxpm222WYUbNmXKFOvevXuF92dHCEAgcwKYucwZcgQIQAACSRFImbmlS5faTTfdZI888ojVqVMnGLkjjzzSzjnnnNCWzz77zIYPH24fffSR1a5d27p162YXXHCBNWjQwBYuXGhjx461F1980apXr26dO3e2yy+/3Jo2bRr7e2DmYiNjBwhknQBmLutIOSAEIACBnBFImbn777/f5s+fb/3797datWrZkiVLbN68edahQwdbs2aNnXnmmdazZ0/bd999TQnd3XffbcuWLbNLLrnEbrjhBqtbt66ddtppwcy98MIL9vjjj9vtt98eu+GYudjI2AECWSeAmcs6Ug4IAQhAIGcEUmZuwIABduGFF9pWW21VqrKff/45JG9XXXVV6jP923777ReM2x//+Ee74447bKONNgqfy+RtsskmNmfOHGvVqlWsxmPmYuGiMARyQgAzlxOsHBQCEIBATgikzNxBBx1kjz76qDVq1KhURe+++6498MADNnr06GKfaZr15JNPtssuu8ymTp0a0rlokzk86qij7IADDojVcMxcLFwUhkBOCGDmcoKVg0IAAhDICYGUmWvdurUde+yx9t///tfmzp1r7dq1s2OOOcYOPPBAmzlzpk2ePNlGjhxZrBHDhg0La+f0X5k5rbWLtlGjRlmnTp2sa9euZTZcyd4vv/ySKvPVV19Zy5Ytc/JlOah/Aq89/x+3jaxZq4bt2bmt2/Zls2Gfvvet/eflz7J5yKwdq37D2nbIqbtm7XgcCAIQgEA+E9h7770tZeaqVasW0rfDDjssrHtbsGCB7b777jZ79uzwBGuuzFxJgCRz+dylMm/7md2HZn6QHB2hYeP6dvPEwTk6uq/Dksz50oPWQAACECiLQMrM6cGHESNGFHsCVU+vKplr27atXXPNNeFPtOkBiY4dO9q//vUv6927t02cONEaN24cPl6xYoU1b97c3nnnHdtuu+1iKYCZi4WryhXGzPmQFDPnQwdaAQEIQCAdAikzd8UVV9ghhxwSnlaNDFmLFi3s5ZdftjZt2thxxx0Xnk7dfPPNw+dK8V577TW7/vrrwzRrly5dwh9tb7/9tul4TzzxhNWoUSOddqTKYOZi4apyhTFzPiTFzPnQgVZAAAIQSIdAyszpydOBAwfaTjvtZPXq1QsvDl6+fLnddtttYS3cm2++GUybUjpNyWrqVa8k2Xjjje3LL780PfAgo6f30+kzpXxbbrllOm0oVgYzFxtZldoBM+dDTsycDx1oBQQgAIF0CKTM3Lp162z16tXhAQj9URonE6f1c9r0+apVq+zzzz8P/65fedD76KLPtK9MnF5LIhOnz2T64m6YubjEqlZ5zJwPPTFzPnSgFRCAAATSIcBvs6ZDiTKJEcDMJYa6zIowcz50oBUQgAAE0iGAmUuHEmUSI4CZSww1Zs4HaloBAQhAIGMCmLmMEXKAbBLAzGWTZsWPRTJXcXbsCQEIQCBpApi5pIlTX5kEMHM+OghmzocOtAICEIBAOgQwc+lQokxiBDBziaFmmtUHaloBAQhAIGMCmLmMEXKAbBLAzGWTZsWPRTJXcXbsCQEIQCBpApi5pIlTH9OsedAHMHN5IBJNhAAEIPArAcwcXcEVAZI5H3Jg5nzoQCsgAAEIpEMAM5cOJcokRgAzlxjqMivCzPnQgVZAAAIQSIcAZi4dSpRJjABmLjHUmDkfqGkFBCAAgYwJYOYyRsgBskkAM5dNmhU/FslcxdmxJwQgAIGkCWDmkiZOfWUSwMz56CCYOR860AoIQAAC6RDAzKVDiTKJEcDMJYaaaVYfqGkFBCAAgYwJYOYyRsgBskkAM5dNmhU/FslcxdmxJwQgAIGkCWDmkiZOfUyz5kEfwMzlgUg0EQIQgMCvBDBzdAVXBEjmfMiBmfOhA62AAAQgkA4BzFw6lCiTGAHMXGKoy6wIM+dDB1oBAQhAIB0CmLl0KFEmMQKYucRQY+Z8oKYVEIAABDImgJnLGCEHyCYBzFw2aVb8WCRzFWfHnhCAAASSJoCZS5o49ZVJADPno4Ng5nzoQCsgAAEIpEMAM5cOJcokRgAzlxhqpll9oKYVEIAABDImgJn7FaFnEzF+yuiMhc6XA3jWoWHj+nbzxMH5gjKjdp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aBWGZu8eLFtnTpUmvRosV66164cKGtWrXKNtlkkwq3bcqUKda9e/cK71/RHT2biPFTRlf0a+Xdfp51aNi4vt08cXDeMa1IgzFzFaHGPhCAAAQqh0DKzN122202evRoq1WrVmhJtWrV7KGHHrIOHTrY2rVr7e677w6f16xZ0w488EAbNGiQbb311qGsTN5NN91kf/vb36x69ep2wgkn2OWXX26NGjWK/a0wc6WRYeZid6Oc7ICZywnW2Adt1mIjGzf+4tj7sQMEIACBqkogZeZkxvbcc0/bZpttUmauadOmwdxNnz7d7r///mDmateubXPmzLGJEyfajTfeGMrefvvt9tNPP9nZZ59tNWrUsKefftreeustGzduXGxumDnMXOxOk9AOmLmEQJdTDWbOhw60AgIQ8EOgmJk77LDDbPvtty/WOqVyBx98sCm523HHHcNnmkrVVOgNN9wQ/q1Xr152yy232MYbbxw+X7JkiW266ab2wQcf2BZbbBHr22LmMHOxOkyChTFzCcIuoyrMnA8daAUEIOCHQLlmTolby5Yt7YsvvrBmzZqlWv7nP//ZNt988zDletJJJ9nUqVOtbt26qc/79u1rp59+uu23336xvi1mDjMXq8MkWBgzlyBszJwP2LQCAhDICwIpMzd+/HibMWNGmFLVdsYZZ5gM2cqVK22rrbayL7/8MpW86fP77rvPli1bZoceeqj17NkzmLk6deqkvvSoUaOsU6dO1rVr1zJBPPnkk2GKNtp+/PFH0/Ru0ttz97+fdJVp13fwKTulXTbfC3rWoVbtGrb/ca3zHXFa7f/y45/sg7cWpFU26UJ1G9SyzkcWn0FIug3UBwEIQMALgS5duljKzP3yyy+2fPny8ICDNpmzq6++2p577rmcmrmSMEjmSncPHoDwccqQzPnQgWlWHzrQCghAwA+BDb6a5LvvvgvTqF9//XV4MOKll16yVq1ahZZrHV2PHj1sxIgR1rZtWzvqqKNs0qRJqadXtaZO6drMmTNLrcEr76tj5jBz5fWRyvocM1dZ5IvXi5nzoQOtgAAE/BDYoJmbNWuW7bbbbrZo0SKbMGGCrVixws4///zQ8u+//97OPfdcu/fee8PUql5ToocnovVx77zzjg0cODA81Rq96iTdr4yZw8yl21eSLoeZS5r4+uvDzPnQgVZAAAJ+CKTM3KOPPhqSNCVqehr1o48+snPOOcf22muvsG6uT58+tuWWW1rz5s3DU6pK42TgtM2fP9/+8Ic/WOfOna1BgwYmMzdy5EjbdtttY39TzBxmLnanSWgHzFxCoMupBjPnQwdaAQEI+CGQMnN68e+CBQts7ty5wdDtsMMO1qRJk/Dy4HXr1oWHHWTalMq1bt06/MqD3imnTZ9r/48//jiUa9OmTTiG9o27YeYwc3H7TFLlMXNJkS67HsycDx1oBQQg4IdArJ/zSqLZmDnMXBL9rCJ1YOYqQi37+2Dmss+UI0IAAvlNADP3q36efxOUp1l9nGSYOR86YOZ86EArIAABPwQwc5g5P73RzDybasycj66CmfOhA62AAAT8EMDMYeb89EbMnBstpk15wybc+oSb9hRtCGbOpSw0CgIQqEQCmDnMXCV2v9JVk8z5kAMz50MHWgEBCEAgHQKYOcxcOv0ksTKYucRQl1kRZs6HDrQCAhCAQDoEMHOYuXT6SWJlMHOJocbM+UBNKyAAAQhkTAAzh5nLuBNl8wCYuWzSrPixSOYqzo49qyYBvU9Vf7xu1atX99o02pUAAcwcZi6BbpZ+FZi59FnlsiRmLpd0OXY+ElixfKX1O3ak26YX0ius3IpQiQ3DzGHmKrH7la4aM+dDDsycDx1ohR8CmDk/WtCS0gQwc5g5V+cFZs6HHJg5HzrQCj8EMHN+tKAlmLkN9gHPJqKQ4nPPOvDSYB9DKO+Z86FDobUCM1doiufX9yWZI5lz1WMxcz7kIJnzoYNacffNj5rXdfcHH97JttxmMz+wctgSzFwO4XLojAlg5jBzGXeibB4AM5dNmhU/Fmau4uyyvWfvHsPcPkU5YHhPa7/Xjtn+yi6Ph5lzKQuN+pUAZg4z5+pkwMz5kAMz50MHtQIz50MLzJwPHWjF+glg5jBzrs4NzJwPOTBzPnTAzPnRATPnRwtaUpoAZg4z5+q8wMz5kAMz50MHzJwfHTBzfrSgJZi5DfYBzyaCp1l9nLo8zepDh0J7mpVpVh/9DjPnQwdawTRrmX0AM+fjFPGsA2bORx/BzPnQQa3gAQg/WhTSTb8f6n5awjQr06x+eqOZYeZ8yME0qw8dmGb1owPJnB8taAnTrEyzOj8LMHM+BMLM+dABM+dHB8ycHy1oCWYOM+f8LMDM+RAIM+dDB8ycHx0wc360oCWYOcyc87MAM+dDIMycDx0wc350wMz50YKWYOYwc87PAsycD4Ewcz50wMz50QEz50cLWoKZw8w5Pwswcz4Ewsz50AEz50cHzJwfLWgJZg4z5/wswMz5EAgz50MHzJwfHTBzfrSgJZg5zJzzswAz50MgzJwPHTBzfnTAzPnRgpZg5jBzzs8CzJwPgTBzPnTAzPnRATPnRwtagpnDzDk/CzBzPgTCzPnQATPnRwfMnB8taAlmDjPn/CzAzPkQCDPnQwfMnB8dMHN+tKAlmDnMnPOzADPnQyDMnA8dMHN+dMDM+dGClmDmMHPOzwLMnA+BMHM+dMDM+dEBM+dHC1qCmcPMOT8LMHM+BMLM+dABM+dHB8ycHy1oCWYOM+f8LMDM+RAIM+dDB8ycHx0wc360oCUZmrl169aZ/lSrVi38KblFn1evXr3CrKdMmWLdu3ev8P4V3dGziRg/ZXRFv1be7edZh4aN69vNEwfnHdOKNBgzVxFqudmnd49hYdz1uA0Y3tPa77Wjx6ZlvU2Yuawj5YBZJFBtXZFR4qGHHrJ99tnHWrZsaffdd5+deuqpKdO2atUqe/bZZ23y5MlWr1496927t+26666hKWvWrLG3337bxo8fb6tXr7YTTzzRDjroIKuIqcPMlVYXM5fFHp/BoTBzGcDL4q7NWmxk48ZfnMUj+j4UZs6HPpg5HzrQivUTSJm5n3/+2XbffXebPn16MHNHH320Pfzww8GQye/de++9NmrUqGDmli5daueee67dfffd1rZtW5sxY4Ydc8wxNmnSJKtfv76NGTMmmD0ZurgbZg4zF7fPJFUeM5cU6bLrwcz50EGtIJnzo0Uh3fT7oe6nJSkz98wzz9grr7xiI0aMCK0rauZWrFhh559/vl133XXWoEGD8PmsWbNsyJAhwcBdeuml9sc//tHatGkTPvvyyy/t4IMPtjfeeMOaNGkS69ti5jBzsTpMgoUxcwnCLqMqzJwPHTBzfnRQSzBzvvRIujUpMzd06NBg4PbYY49SZu6LL76wm266ya699tpi7VNZTc327NkzTMEqlYs2pXtTp04NyV2cDTOHmYvTX5Isi5lLkvaG68LM+dABM+dHB8ycLy0qozXBzC1cuDAkaUrfouRt7Nixdvnll1vXrl3t008/DdOrI0eOLNbGYcOGWbdu3Uz/lXGrU6dO6nNNyXbq1CnsH2fDzGHm4vSXJMti5pKkjZmLCLBmzke/Y82cDx1oxfoJpMzcgw8+GNbCRdudd95pZ511lvXp08c++eSTnJk5TdP+8MMPqXqXLFmSMpRJivb6418kWV2sujodsWWs8vlc2LMONWtVtw6/b5nPeNNu+7fzFtu8d39Ku3ySBevUq2G7df1NklVWal2ez4kdOza3jTetV6l8kqp87Zp19uaUL5OqLnY9hXSdiA2niu+gN4AUe5q16PctumZOydwdd9xhV199dTEkSt1uvvlm69u3b5hm1VOu0dahQweTIdRDFXE2krnStAppLQSvJolztuSuLK8myR3buEcmmYtLLDflSeZyw5WjZodAWmZu+fLlNmjQoGDmateuHWr+4IMPQnL39NNP28CBA8PDEFtssUX4bMGCBbbbbrvZu+++a82bN4/VUswcZi5Wh0mwMNOsCcIuoyrWzPnQQa3gaVY/WhTSTb8f6n5akpaZW7t2rV1//fX20ksv2TXXXGMrV64MT7DK4O23334hlbvqqqvshhtusIYNG4aynTt3thNOOCH2N8XMYeZid5qEdsDMJQS6nGowcz50wMz50UEtwcz50iPp1mzQzI0ePTqkbdEvPej1JFrfduONN4Y1bXr6NXqPnF4U/OKLL4byMn56B52ecOWlwdmRs5BOUqZZs9NnMj0K06yZEsze/kyzZo9lJkdimjUTeuybawIbNHMbqlimTiatVq1apYrI1MnMRVOxFWk8yRzJXEX6TRL7kMwlQbn8OkjmymeUVAmmWZMiXX49hXTTXz6NwisR28zlGhFmDjOX6z5W0eNj5ipKLrv7YeayyzOTo2HmMqGX3X0xc9nlmW9Hw8z9qpjn6b1COkk964CZ8zG8YeZ86KBWYOb8aFFI1wk/1P20BDOHmfPTG80MM+dDDtbM+dBBrWDNnA8tWDPnQ4dVK1fbu//+2Edj1tOKjZs2sm1a/+/NHklumDnMXJL9rdy6MHPlIkqkAGYuEcxpVYKZSwtTzgth5nKOOK0Kfv5psQ047aq0ylZGoQ6dd7ZzB52ceNWYOcxc4p2urAoxcz7kwMz50IFkzo8OmDkfWmDm1q8DZg4z5+MMzQMdWDPno6uwZs6HDmoFa+b8aFEoa+Ywc5i5Ms86z4lQoZykEsizDpg5HxcuzJwPHTBzfnRQSwrlOoGZw8xh5nyNPettDWbOh0hMs/rQgWlWPzowzepDC8wcZg4z5+NczFsdSOZ8dCCSOR86kMz50YFkzo8WPADxqxa8NLh0pyyU+JxpVj8DEsmcHy14mtWHFiRzPnQgmSOZy9tECDPnYxAhmfOhA8mcDx1I5vzoQDLnRwuSOZK5DfZGzJyPExUz50MHzJwPHTBzfnTAzPnRAjOHmcPM8TSrmxGJaVY3UvAL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Vw5ydzixYvt3nvvtS+++MLq1atnJ510ku2www5WrVq1sOfq1avttddes6efftrq1q1rxx9/vLVp0yZ8tmbNGpszZ4499NBDodzhhx9uHTt2tOrVq8dWf3XJsHcAACAASURBVMqUKda9e/fY+2W6w5ndh2Z6iJztz5q5nKGNdWCSuVi4claYZC5naGMfeMDwntZ+rx1j75ePO2DmfKiGmSvHzI0cOTKUkBFbsmSJnXPOOfb8889bs2bNwr8/+OCD1r9/f3viiSds2bJldt5559nkyZNt++23t9mzZ1uXLl3s4Ycftvr169uYMWPs4osvtr333ju2+pi50sgwc7G7UU52wMzlBGvsg2LmYiPL2Q6YuZyhjX3gQrlOYObKMXMycErcatSoEUoqpVOydtppp9mKFSuCubv++uutcePG4fMZM2bY2LFj7f7777fLLrvMevfube3atQufffbZZ8EUvvLKK9aoUaNYnRIzh5mL1WESLIyZSxB2GVVh5nzooFZg5vxogZnzoYW7NXPPPPOMzZ8/38466yz76quvgpEbN25cMVo777yzPfnkk3bKKafYs88+G1K5aGvSpIm9/vrrttNOO8UijJnDzMXqMAkWxswlCBszlyLQu8cwW7dunQ/4JVqBmfMjC2bOhxZuzNxbb71ljz32mH3++ed23XXXWfPmzW3mzJlhSjWaio2QDRs2zLp162b679SpU61OnTopmqNGjbJOnTpZ165dyySs+rReL9rmzp1r2223XeKq3DvuX4nXmW6FvS4+KN2ieV/Osw516tayE8/7Xd4zTucLfPjOl/bGcx+mUzTxMg0a17Vjz9o38Xorq0LP50SXo9vbFts1ryw0ida7etUau//GFxKtM05lhXKdWLZkpT1020tx0CRadqvWLWz/I/43S5nU1r59e6u2rsQt3wMPPGCPP/64LVq0yCZNmmS1a9fOqZkr+WVJ5krLXyh3XPrmnh9EIZlLamgqux6mWX3ooFaQzPnRolCuE6yZW3+fK2XmomITJ0607777zs4//3z75JNP7K677rKrrrqq2FG0Lk7/1q9fP9O0rJ6Cjbb9998/TMvuueeesXo7Zg4zF6vDJFgYM5cg7DKqwsz50AEz50cHtQQz50MPN9OsEY7333/frrjiivC6ET29Onz48PDAQ/SAxLx588LrS6ZNm2YXXnihaVp10003Dbt///331rp1a9Mxon9LFzNmDjOXbl9JuhxmLmni668PM+dDB8ycHx0wc360qHQz99RTT4XXkLRq1coWLlwY1sf17ds3vHJk7dq14XUjekp18ODBtmrVKhs6dKj16dPHDjnkkDAte88994QyegjitttuC+ve9HncDTOHmYvbZ5Iqj5lLinTZ9WDmfOiAmfOjA2bOjxaVbub0TrmLLrrIfvjhB6tZs6b99a9/DUYuemnw8uXLU4atYcOGdvXVV1uPHj0CQb0oWA9A6N1zMn6XXnppmHqNUrw4mDFzmLk4/SXJspi5JGlvuC7MnA8dMHN+dMDM+dGi0s1chEJPlipd29CvN2jKVZ8VfXI12leJnYxd0bVzcRFj5jBzcftMUuUxc0mRJpkrSoBXk/jod/wChA8deABi/Tps8AGIypINM4eZq6y+V169mLnyCCXzOclcMpzTqYWnWdOhlEwZHoBIhnN5tbhJ5spraK4/x8xh5nLdxyp6fMxcRclldz/MXHZ5ZnI0zFwm9LK7L2YuuzwrejTM3K/kMHOYuYqeRLneDzOXa8LpHR8zlx6nJEph5pKgnF4dmLn0OOW6FGYOM7fBPlYoJ6kA8NLgXA816R1/2pQ3bMKtT6RXOOFSmLmEgZdRHWbOjxaFcp1gzdz6+xxr5n7l4tlEFMpJipnzc2HAzPnRggcgfGjBAxA+dMDMYebK7ImYOR8nqmcdmGb10UdI5nzooFaQzPnRolBu+jFzmDnMnJ9xZ4Mtwcz5EIlkzocOagXJnA8tSOZ86ICZw8xh5nyci3mrA8mcjw5EMudDB5I5PzqoJSRzPvTgAYhfdeBp1tIdslBOUn1zkjkfAxLJnA8dSOb86EAy50MLkjmSubxNhDBzPgYRkjkfOpDM+dCBZM6PDiRzfrQgmSOZ22BvxMz5OFExcz50wMz50AEz50cHzJwfLTBzmDnMHNOsbkYkplndSMED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NFpSdzK1eutI8//theeOEFW7Zsme299962zz77WLVq1QKl1atX2+zZs2369OlWp04dO/TQQ22rrbYKn61du9bmzZtnU6dOtVWrVtlBBx1kO++8c2rfOJinTJli3bt3j7NLVsqe2X1oVo6Ti4Ng5nJBNf4xMXPxmeViD8xcLqhW7JgDhve09nvtWLGd82wvkjkfgpHMlZPMXXnllTZ//nw78sgjrUmTJnbjjTfa6NGjrV27dmHPxx9/3AYMGGA333yzrVixwsaNG2f333+/bb311vbBBx9Yjx497JprrrF69erZPffcY5dccontsccesdXHzJVGhpmL3Y1ysgNmLidYYx8UMxcbWc52wMzlDG3sAxfKdQIzV46Z++yzz+w3v/mN1apVK5T897//bQMHDrTnn3/elNr17ds3GLyNN944fP7qq6/aX/7yF7v77rtt0KBBdsopp9juu+8ePps7d66ddNJJ9uKLL1r9+vVjdUrMHGYuVodJsDBmLkHYZVSFmfOhg1qBmfOjBWbOhxaVPs1aEsOsWbNst912szVr1tg333xjf/7zn0MaF22aWm3btm2YWj311FPtqaeesgYNGoSP9ZnSvbffftt23DFeBI+Zw8z5OCVLtwIz50MZzJwPHTBzfnRQSzBzPvRwZeYWLVpk/fr1C9Oqe+65p82cOdMmT55sI0eOLEZr2LBh1q1bN9N/Zeq0li7aRo0aZZ06dbKuXbuWSfi9996zpUuXpsrMmTPHfvvb3yauyq1XPpZ4nelWeM6VR6ZbNO/Ledahbr3a1vuy3+c943S+wOy35tn0KbPSKZp4mUZN6lnPC7slXm9lVej5nOh+SifbqvWmlYUm0XpXr1pjd/7p/xKtM05lhXKdWLp4hd097uk4aBItu91vf2OHnLBnonUqNKu2bt26dUVrXbx4sbVp0yasl+vVq5dVr149p2ZOD0wUbYJM4SGHHJIoCFV29tHFjWriDSijwjsmX+GpOTlti2cdGjSqZ9fde0lOv7+Xg7/w1Fs28c6nvDSnWDuabdLExtx5gcu25aJRZx8z0qzYKJ2LWip2zPOGnGztOuxQsZ3zbK+VK1ZZ/5PGum11oVwnflm42C458zq3Ouy+z0529iXHJ9q+mjVrFjdzX331lV1++eV28MEHhzVw0fq5jz76yMaPH29jxxbvyMcff3xI5c4777yQzOnhh2jTE6n6TOlcnI1p1tK0CiU+1zf3/FQx06xxzuTclWWaNXds4x6ZNXNxieWufKFcJ3gAYv19KJXM6dUiMl4PPvig/e53vyv2WhG9qkTTpmPGjEkdRcZPhu3ll18O07F6krVp06bh84ULF9oWW2wRXnWy+eabx+q9mDnMXKwOk2BhzFyCsMuoCjPnQwe1AjPnRwvMnA8tKnXNnF410qVLFzv77LNtr732KkZErx6pXbt2SNk0HXruueeGd8nJ3MnMHXPMMcEAPvPMMzZkyJCQzinF039l8uJumDnMXNw+k1R5zFxSpMuuBzPnQwfMnB8d1BLMnA89KtXMLViwILwvbn3bhx9+GF4OrHTu1ltvDYatYcOGdvvtt9txxx0XdpG5e+yxx+y0004Lf9c76/SeuRo1asSmi5nDzMXuNAntgJlLCHQ51WDmfOiAmfOjA2bOjxaVaubiYFiyZEl4KKLo+rhofyV8+qWI6BUlcY4blcXMYeYq0m+S2AczlwTl8uvAzJXPKKkSTLMmRbr8ekjmymeURIm8MXO5hoGZw8zluo9V9PiYuYqSy+5+mLns8szkaJi5TOhld1/MXHZ5VvRomLlfyWHmMHMVPYlyvR9mLteE0zs+Zi49TkmUwswlQTm9OjBz6XHKdSnMHGZug32sUE5SAeDVJLkeatI7/rQpb9iEW59Ir3DCpTBzCQMvozrMnB8tCuU6watJ1t/nSr00uLK7JskcyVxl98EN1U8y50MZzJwPHdQKzJwfLTBzPrQgmSOZI5kjmfMxGpkZyZwbKax3j/+9FsrjhpnzowpmzocWmDnMHGYOM+djNMLMudFBDcHM+ZBjxfKV1u9Yvz/7iJnz0U8wc5g5zBxmzsdohJlzowNmzo8UmDkfWrBmjjVzZfZEzwvvC+WOSwJ51oE1cz4Gc9bM+dCBNXN+dFBLCuU6gZnDzGHmfI09620NZs6HSKyZ86EDyZwfHUjmfGiBmcPMYeZ8nIt5qwPJnI8ORDLnQweSOT86kMz50YI1c79qwatJSnfKQonPmWb1MyCRzPnRggcgfGhBMudDB5I5krm8TYQwcz4GEZI5HzqQzPnQgWTOjw4kc360IJkjmdtgb8TM+ThRMXM+dMDM+dABM+dHB8ycHy0wc5g5zBxPs7oZkZhmdSMF75lzIgXTrD6EYJqVaVamWX2ci3mrA8mcjw5EMudDB5I5PzqQzPnRgmSOZI5kjmTOzYhEMudGCpI5J1KQzPkQgmSOZC5vEyHWzPkYREjmfOhAMudDB5I5PzqQzPnRgmSOZI5kjmTOzYhEMudGCpI5J1KQzPkQgmSOZI5kzse5mLc6kMz56EAkcz50IJnzowPJnB8tSOZI5kjmSObcjEgkc26kIJlzIgXJnA8hSOZI5vI2EWLNnI9BhGTOhw4kcz50IJnzowPJnB8tSOZI5kjmSObcjEgkc26kIJlzIgXJnA8hSOZI5kjmfJyLeasDyZyPDkQy50MHkjk/OpDM+dGCZI5kjmSOZM7NiEQy50YKkjknUpDM+RCCZI5kLm8TIdbM+RhESOZ86EAy50MHkjk/OpDM+dGCZI5kjmSOZM7NiEQy50YKkjknUpDM+RCCZI5kjmTOx7mYtzqQzPnoQCRzPnQgmfOjA8mcHy1I5kjmSOZI5tyMSCRzbqQgmXMiBcmcDyFI5kjm8jYRYs2cj0GEZM6HDiRzPnQgmfOjA8mcHy1I5kjmSOZI5tyMSCRzbqQgmXMiBcmcDyFI5kjmSOZ8nIt5qwPJnI8ORDLnQweSOT86kMz50YJkjmSOZI5kzs2IRDLnRgqSOSdSkMz5EIJkjmQubxMh1sz5GERI5nzoQDLnQweSOT86kMz50YJkjmSOZI5kzs2IRDLnRgqSOSdSkMz5EIJkjmSOZM7HuZi3OpDM+ehAJHM+dCCZ86MDyZwfLdwkcz/++KO9++67tv/++xejs2bNGps/f769/fbbVrt2bdt3332tRYsWoczatWvt22+/tVdffdVWrVplnTp1sq222sqqVasWm/CUKVOse/fusffLdIczuw/N9BA5259p1pyhjXVgzFwsXDkrjJnLGdrYBx4wvKe132vH2Pvl4w4kcz5UI5krJ5lbvXq1Pf/88zZgwAD74IMPTOat6PbMM8/YwIEDwx8ZtkmTJtldd91lW265pX3yySd2wgknWL9+/axu3br27LPP2iWXXGK77LJLbPUxc6WRYeZid6Oc7ICZywnW2AfFzMVGlrMdMHM5Qxv7wIVyncDMlWPmpk2bZmPHjrUhQ4bYEUccYb/88ktqj5UrV9rpp59ut9xyizVr1iz8+wsvvGD33nuv3XnnnWGfY445xjp27Bg+++ijj6x379723HPPBXMXZ8PMYebi9Jcky2LmkqS94bowcz50UCswc360wMz50KLSp1mVtmn7+uuvrV27dsXMnKZQx40bZ9dee22KlpK89u3bmxK7nj172uOPP24NGzYMnyvV22ijjWzGjBnWunXrWIQxc5i5WB0mwcKYuQRhl1EVZs6HDpg5PzqoJZg5H3pUupmLMHz22WelzNzMmTNt8uTJNnLkyGK0hg0bZt26dTP9d+rUqVanTp3U56NGjQpr57p27Vom4Xnz5tny5ctTZVTXbrvtlrgq11z8j8TrTLfCS8edmm7RvC/nWYd69etY/5HH5T3jdL7AzFc/smcfeSudoomXabxxA+s35KjE662sCj2fE8f2OcC226llZaFJtN7Vq9bYdYP+mWidcSorlOvEkkXL7S8jHo6DJtGyO+7Syo7stV+idbZq1cqqrVu3bl3RWpM2cz///HOx9Xmavj3ggAMSBaHKBva8LvE6063wzxMuSrdo3pfzrEP9hnVt1G3n5D3jdL7AK8+9Y4/cMy2doomX2bh5Yxt6fd/E662sCgf2us6s2ChdWS0pXW+fgUfZb3fd1k+DctiSlStW2aC+N+ewhswOXSjXiUU/L7Erz7sjM1g53HuXvXaw0/sfnsMaSh+6UaNG6Zm5999/3yZMmGBjxowpdpRevXqFByb0R9OtRdfHnXjiiXbBBRfYPvvsE+tLMc1aGlehxOf65p6fKmaaNdapnLPCTLPmDG3sA7NmLjaynO1QKNcJHoBYfxdKK5lbsmSJjR49OjwgEW0LFiywQw891KZPn279+/e366+/3po2bRo+VtrWsmVL+/DDD8N/42yYOcxcnP6SZFnMXJK0N1wXZs6HDmoFZs6PFpg5H1q4WDMngzZ37txg0t577z3bdNNNwzo4PdBw8cUXm+ZlTz31VNPDD9dcc43tscce4eGHe+65x2bPnm0XXnhhKD9x4kRbuHChDR0a/91tmDnMnI9TsnQrMHM+lMHM+dABM+dHB7UEM+dDj0o3cytWrLAOHTqYHkhQEqcnU2fNmmXbbLNNKm274YYb7LrrrrMGDRqEKVcZuRo1aoQHGGTgNK2qFwXL1A0ePDi8XDjuhpnDzMXtM0mVx8wlRbrsejBzPnTAzPnRATPnR4tKN3PpotD752TgZOhKbjJ1eidd48aN0z1cqXKYOcxchTtPjnfEzOUYcJqHx8ylCSqBYkyzJgA5zSpI5tIEleNieWPmcszBMHOYuVz3sYoeHzNXUXLZ3Q8zl12emRwNM5cJvezui5nLLs+KHg0z9ys5zBxmrqInUa73w8zlmnB6x8fMpccpiVKYuSQop1cHZi49TrkuhZnDzG2wjxXKSSoAvJok10NNesefNuUNm3DrE+kVTrgUZi5h4GVUh5nzo0WhXCd4Ncn6+1ypV5NUdtckmSOZq+w+uKH6SeZ8KIOZ86GDWoGZ86MFZs6HFiRzJHMkcyRzPkYjMyOZcyOF9e4xzEr8UI+bxmHm3EjBq0mcSIGZw8xh5jBzToYjzJwbIcwwc07EWLF8pfU7tvjvkztpWmgGyZwPNTBzmDnMHGbOx2hEMudGBzWEZM6HHJg5HzqwZm79OrBm7lcunhfeF8odl6TwrANr5nwM5qyZ86EDa+b86EAy50cLkjmSOZI5zJybEYk1c26kIJlzIgXJnA8hSOZI5srsiZ4TIZI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MFyRzJHMkcyZybEYlkzo0UJHNOpCCZ8yEEyRzJHMmcj3Mxb3UgmfPRgUjmfOhAMudHB5I5P1qQzJHMkcyRzLkZkUjm3EhBMudECpI5H0KQzJHM5W0ixJo5H4MIyZwPHUjmfOhAMudHB5I5P1qQzJHMkcyRzLkZkUjm3EhBMudECpI5H0KQzOUwmVu3bp398ssvNnv2bFuxYoW1b9/emjZtatWqVYut/pQpU6x79+6x98t0hzO7D830EDnbn2QuZ2hjHZhkLhaunBUmmcsZ2tgHHjC8p7Xfa8fY++XjDpg5H6ph5nJo5ubPn29nnHGGdevWzerUqWPvvfeeXXrppdamTZvY6mPmSiPDzMXuRjnZATOXE6yxD4qZi40sZztg5nKGNvaBC+U6gZnLoZkbNGhQSNM6d+4capkzZ47179/fnn76aatVq1asTomZw8zF6jAJFsbMJQi7jKowcz50UCswc360wMz50CJv18wtW7bMjjrqKJs0aZI1atQo0Fy9erVtvPHGNnPmTNt+++1jEcbMYeZidZgEC2PmEoSNmUsR6N1jmGkpi8cNM+dHFcycDy3y1sx98cUX1rNnT5s6dWqYYo22UaNGWadOnaxr165lEv72229t1apVqTKvvfaa7b333omr8qeL70y8znQrHDLurHSL5n05zzrUb1DXLhzRK+8Zp/MFZrz6nj39yCvpFE28TJOmjey8wScnXm9lVTjmkr+6NXMn9jnUtt+pVWWhSbTeVStX2zWD/55onXEqK5TrxOJFS+3GEffFQZNo2Z3ab2vH9Dw40TqbN29u1dZleMuXqZn75ptvbOXKlakv/sYbb1jHjh0TBUFlpQl8+OGHIVWtUaMGeCqRgNaf7rzzzpXYAqqOCDz00EN2/PHHA6SSCSxdutT++9//2tZbb13JLaH66dOn2+9+9ztAVDKBFi1aZG7mZMZOOumkkMzVrVs39ZX69OkTHorYb7/9Yn3NyppmjdXIAij81ltv2a677hp7zWMBoEn0K77yyiu27777Jlonla2fwHXXXWcXXXQReCqZgN6c8Pnnn1vbtm0ruSVUr+VVxx13HCAcEMg4mVuzZo316tXLbrnllrBOTtuiRYts8803tw8++MC22GKLWF8TMxcLV84KY+ZyhjbWgTFzsXDltDBmLqd40z44Zi5tVDkviJnLOeK0K8jYzKmm22+/3X788Uc766yzQpLz6KOPhidar7766rQbEhXUE7CHHnpo7P3YIbsEZsyYYbvssgvJXHaxxj5aZa0hjd3QAtjhpptusvPPP78Avqnvr6iwQMt7fvvb3/puaAG0bvLkyXb00UcXwDf1/xWzYuYWL15sd911l914441hjdUJJ5xgQ4YMsQYNGsQmoGM1bNgw9n7skF0Cy5cvDw+0VOTFz9ltSWEfTU+L16tXr7AhOPn2umHVy9DZKpeAZoP0xoSiD9xVbosKt3YZ6+gtFoVLwcc3z4qZi76KLjz6BYiNNtrIx7ejFRCAAAQgAAEIQKCKE8iqmavirPh6EIAABCAAAQhAwB0BzJw7SWgQBCAAAQhAAAIQSJ8AZi59VpSEAAQgAAEIQAAC7ghg5txJQoMgAAEIQAACEIBA+gQwc+mzoiQEIAABCEAAAhBwRwAz504SGgQBCEAAAhCAAATSJ4CZS58VJZ0S0G/76iWim222WYXebej0a1WJZuk3NPXuyG233bZKfB++BAQgULkEPvroI2vcuHEY79e3ffnll1a/fv2CeyckZq5Ib9hxxx1NP0/Srl27Yn1k7dq11rdvXxs+fLhttdVWqc9UdtWqVXbyySeHf9OP3ep36vTyZP0Shjb9ooU63j777BP+rt+v/f3vf596EWzz5s3DL2dEvzP4xhtv2M0332wvvPBC+F3ba6+9NvZPolXuqZZ57b/5zW9s9913t9tuu8223HJLW7dunT3++ON266232oEHHmiXX355qhK921Da6AXV3333nd17773FXmKpl1gfdthh4d/0slG9BPmaa66xVq1ahWM0adLEunbtarVr1w5/lx4XX3xx6nMd+29/+5sdfvjh0Z263gAADxdJREFUQf899tgj8y9YiUf4+uuvw2+9nn766YGj+qPM8IUXXmgTJkywjz/+2DbddNPQQvVb/Yi2/qtNL2kdNWpU6I96Mbheoqs+L32WLFkSjhf1c/196NChwciJrerQedKlS5dQtwZc1aN99cPpl1xyiXXu3DlFRn1g//33T720ukOHDqnfRS3vHNL5pO+iugYPHlylftv2/fffDxpo+/nnn8NYs/3226f6rr5zzZo1w9/1CwmDBg0KGmyyySbhx+mjd4BKjyOOOCK87F16Pvvss0E/jYGR1jo3xo4dmxqr+vfvH36DW+Wlof7k+/b999/b+PHjQ/8ruumcF6tjjz02/PPWW2+d6tv6u86Lfv36pc4TnQ8an6JxROO3xiaN9do07mgMiV6I36xZs/Cb5kV/d7ljx47hJzH1Ympdc3ReSOv27duHY2gs6969e+oYat+VV14ZzkGdKzovdFxt+kzH1jlXvXr18Mslzz33XDjnTj311DBm5ts2b968MDa3bNkysNW1Vz+xF73IWy+SFq/33nvP5s6dG36ZSkyjTWPBv/71L7viiisCR22fffZZ6PcqP3369NTvy4vTAQccEJhr0++UX3rppeH/pbGuKTKM2sS8d+/etttuu4W/n3322Xb//feH67f20XGS2DBzRShrIHvggQeCcEU3nVhnnnlm6ATbbbdd6iOVVYc67bTTwr/ttddeNn/+/DDg6Rg6gWVCdIJKWG3qJP/+979Dh9Qm8zZx4kS7/vrri/3aggZa/VRK1JmS6Axe6tCFXCft888/H/iJv0yy/ujk00mpTUbgiSeeCOZXplmDqfhqYI028dNvBO+www4p3iorY6Zt5513tpdeeik1IDz11FM2bdq0YPiiX7/QMXQ3WFR7L6zitkNmbvTo0eEN+hqANNjp++ti9u2335p+Pky/q6xNJk79c6eddipVjRifd9554aKmbcGCBeHiJH66qPzlL38JfVcXvJK/IiITcMYZZwRjrk316ieBZCiiX43RYPnYY4+t9+fk0jmHdNeui1dV/jF2jT+6gLRu3TpwlJb6ziXfyP/DDz8ETaVRdOGTmZO5uPPOO8MNqtjPnj07mHpt+lz945RTTgmGJNLw3HPPtaOOOircAFWF7auvvgoX/cggR99JZk43L9HYLgP0j3/8Y71fWeOCLvDaZ++99w6spIMMhxhrk6HSGBIZb900yYhr7IrYSj/9xvmee+4Z9lHbNA6qXu2v9sjMry/llpnTz2d26tQp7KtfZpCB05gY/YLMZZddFs65fP25zGHDhoW+GN0wlhTj888/D8ZJ/VhjivryQw89lBpDdN3QDY5+/11MxV0a6Kbo//7v/4KZi1jppujJJ59Mmbuidekm5913303d8L/zzjvhhuCGG25Iaak+8cgjj6SMeBLnCmauCOVMzZwubH/6059Mv+Eog6Y75PLMnO6+1DnVmXTHG22FbubETeZZpksnnU5K3SXLaEVmTgOWBicZOl2sNPgdc8wxwUxHCURJM6c06Z577kldtEqaOf2Ity6OOkGjGL+qmTmlvbo5kRlQcqN+e9999wVDpUShImZO/VY/4acLhvTaZpttwqC6vqmQkmZO+6oduovVjY+2OGZufecQZu7/D2wVMXPaW2mFxjOZlKpq5sRGF/SRI0cWu97qOyvxisxYWWZONzsyhOr/MsUyBOWZOZnlI488MpgtnSuRGS9q5vRvapeOqzEojpnTviNGjAjmRyGDtnw3cxq3dKMvLda3yUzJ6OraGX1fjXNt2rQJf9d1Q+m/xiVpK+PXrVu3cI3u2bNnhc2cfvpS1yGNp9GMD2YuCftaRh3ZMHNKfZRG6ETSSVqemVNzdDelO7Tojkz/Vuhm7plnngmD4rhx40x3XLrr1HRRUTP34YcfhrsfGYFoO+ecc0IyF0XbJc2conoNoBoYtJU0c/o3mWolTNF0e1U0c+Kpi8kf/vAH++STT0yJi6a2S5o53a3qvBCDaApJjEomc5rCVvos3WSYd9llF1u4cOF6z7aSZk77KpWQttGU7iGHHBKWPOiGSEsWoqlDHbBkMre+c6gQzZzGD6UJmsoryqyiZk5cdXP08MMPV1kzpz6qsUI3b0W3MWPGhGn6KOlS6qz0RVvJ/igz9/LLL4fEWzdEujkqz8yt7xwqmcwpPddshPhHZk7t1JRvyfOxZDKn42uZim6O1PaqYOY0rugmT7MIBx98cBgropsMzdLIuOl6oaUy2jQWaVZGCWVk5jRGaamMzhVxUZCiv0u3osmceGpmQAa6pN4lkzkd+6CDDgr6K5nVhpmrImZOF0QZBk2TyhSUNc2KmSstuu6+dCJqikymQdN2ulOeMWNGMTOnNPObb74JhiTa9G9vvfVWMNPaNOjpbjdKPe++++6wXiRay1KoZk7T+ppe1cVaaYKmoddn5sRfSZ3uboveEevfZXajJQmauhBjGWslpOWZOd1Bqz5tugHSAKwkNlpWoAuWpviidULRRRUz9//Pl5LTrDKwShh0vujiEt3QYOY2fGHR2k6xisbpqKTWUWntU5Saqf8ff/zx4WNNMxddOxuZOd0UKcnUTYiMQVnTrBsyc5p9iJY1SF8lSWqHTIvOBY11Wv+odXQyetFWCGZOhk3Tp1rnqWuBOGnNoG4ytR5UumhNXDRVqmRZhk3Xg6JmTmO/rgmaPVN5rZssaea0VlvjnYycpqWLrm3EzFWyUUun+mwlczrxNFUnM6c1SmWZOXVQuXmtMSo6QJDM/c/M6aTVRUprDF9//fViZk53rLobix42kcZKeTTo/vWvf02ZuQsuuCAcIzKIWjSrNSjaSpo56aETWVO1+iwyhFVpzZxSSZk5bbpgaBBUCrA+M1fWmjmtb9OAqnWMepo4WuOphxtk9GQiIs5Fzz8lczpHtH5Fxk8XQSXYRdeHxplmXd85VAjJnC5GGjNysWYuOpdk2mVOquo0q76nbmhOPPHEcOOo76l10JqSlDGLjEF506xK5rRWUcmP1ttqGlXTbxtaM6c+q/o0NkUP/iiZ082RUh2tydIxpHF0DsWdZtU1RdOJkQnN92nWomOIlthoTZyYyeBq/NENYpTsq6wYK3nVmuuSZk77a/2hpqA1XpU0c3HWzKke3RDoYaHogQuSuXQcVw7LbMjMSSxNQ/Xp06eY4dIiSl2Aohhb8bpSBj3lMnPmzLAWQwNFWWZOd4aKepWO6MSLNszc/8xc0a2kmdO0h1KIondNOjG1qPvvf/97GASLTrMqptfUotbMRYuIS5o5nfy6C9cTUdGTYVVxmjUycxFf9cO4Zi56AEIXrV69epmmuJUGaQ2bFtXrHCi6DjSqq+g064oVK8J5JVOuATHa4pi59Z1DVdHMaYpNPKNpJE0FKp0pz8zJFMh4y3Qr9dYm7j169DAl1bpRKvkAhMroYqd+cscdd1RpMycjoAc6ojFYT+0qqR44cGDKSKVj5jReaNy46KKLwtSeTMSGzFz0NLHGqUiTotOsWlIifTRtqCe5tcU1c3pgIErQtX9VMnP6Ployo7FeJmrOnDlheZPW/kabDJuCEqV2uk5ozZzMdjQrE5XL1MxpvJP5e/TRR1NrhDFzOTRq6RxaZk6Dm6aIok2dQBdzxbGKZpX4yP3rZNPCVN1ZRQssi5o57a+7PXUm3T1HT7PKsL3yyivhBJZJ1J3XrFmzwpq56G5YF0edhPpMg3ChPdFadJq1LDOnhE3TDUVNgE5wDVpiJ24l18wpndMTm9HTrEqWNIjLcGvw1cMrmh7R+gdt+n+tQdKFVGWLrt1Kp095K6OkuGgyV56Z05KB6HUVKhudDyXXzCm51AVMaan6rNYyKm3Tuh2Zag2sYqcHU0qumdOTfRqINRhGT2JqYfKDDz6YSl2lo+rWVt45JM00TaspdyUdRZNbb3rEaY/GCC2w1sVIT+Bp3Y+S0+hVMrro6ztHDMVdzJQ2aY2k/l1PqOrvOk/UD7R8QZvOAT1lL4OuTTc1utHRuiFN4UUGUEZHBkX6yFxUlU3fU/1NTwcrKdZi+qi/RWO5jFe0Fe2P0TRrdPOnG38ZbulR1Mz95z//CTeRGvf1pL7q0yt0oq3kmjkt1FfKp2uStNR0om6Q1Le1SUe1UZ9JIy0tUZ/Q8aWvpmdVj3SSeY8edlL/yUft3nzzzfAqKd0o6rtrmYiuyzJzr776aphy1fgeberDYqXxRVPTccyceGoMi/qAGEcpra7/akv02iyNW2qLbnqia4bOHb2eRNf+pMYfnmYtMhrpoqULUfR6BH2kp5QkjO6kdGHSWgg5cZ2smkuXYYsu8FqLJcMXdQANtBpEtWAzWhip9EPi6sTUlKD+fcCAAaFjaNO0op7qi8yDUqSq8EqMOIO+kk6dmJFJjvbV3ZeeXJVZ06a7MBnvouZbr18Qzyg1VYz+z3/+M5XE6UKv1w1ogNTFTYO39JKG0kMnsfSKXuGgsjqWBmZd/JJ6Z1AcXnHKan2ILiDRKyiifTXYi4XMW5QQ6+ZEqVf0PiVdAHQ+6PUKWlOklDPq1zqOBlVdKGSgdDxdiHS+iK2OKSMgjjLSMgNFE1UlELrhiaYpdAyZ6Gh6T2vmoodWyjuHlPTpO2qqV6a85J14HF6eymq9kMYY9dOffvop/L9e8RLd7Ek/XXCiv+v76+ZE/GWmxVgXPTHVuSVjF615VOqt40VPE+uCpXdxaQoruhjpvBNXmRYlqUqgqsqmqVUl/Rrj9RBJ9ER39P1001h0Ck83kBqjtGmdW/ReOv1d6ZymaHXTogd5tOmiLu7SRzeN6sMyfUXHOJXXeVn01VhKB3WuyYzoGJFB1zGlldZmK63VuxVlMDSmycwpWVTf0DmsemVkpJ3MkMa0ou/qzBcNZVDVn2Vy9Z100y+Dquv222+/HXTTuttoU+AiNp9++mkYz2XGZQSL3vyrrM4l6VT0PXPSQD4gmuLWuBXNZkg7nVMaD6OHt3QjG62vjN5zGa3pi56uzTVnzFxMwkrN9HJanez5ntLE/OoUh0BsAjIRGlRLXhxjH4gdUgT00I8SzigpiINGr97RjWk0VRtnX8pCwAMBpdK6Kd/QL0B4aGNltAEzVxnUqRMCEIAABCAAAQhkiQBmLksgOQwEIAABCEAAAhCoDAKYucqgTp0QgAAEIAABCEAgSwT+H2of1Bzn3nq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data:image/png;base64,iVBORw0KGgoAAAANSUhEUgAAAnMAAAFmCAYAAAAGQxy7AAAgAElEQVR4Xu2dB7gU1f3+v/QOCogaFDtiBLGgoGJUFDSCvRdQgShRURQbTaQELMQeW0xQMRIVxfJDRQ0q9kIwiFgR7BgbSu//5z1x9n8L3Ltzd3fud+9+5nl4FPbMnLOf98yZd95zZrbaunXr1hkbBCAAAQhAAAIQgEBeEqiGmctL3Wg0BCAAAQhAAAIQCAQwc3QECEAAAhCAAAQgkMcEMHN5LB5NhwAEIAABCEAAApg5+gAEIAABCEAAAhDIYwKxzNzatWttwYIFVrNmTWvRokWpr/3999/bihUrrGXLlnmMhKZDAAIQgAAEIACB/CEQzNzy5cvt6KOPtlWrVqVaLlP28ssv26xZs6xdu3b24Ycf2rBhw4JZk5lr3bq1DRo0yBo3bmwycfrsiy++CJ9ts802dtlll9lmm22WPyRoKQQgAAEIQAACEMhDAqlkTiat6FtKXn/9dRszZow99dRT4d9PPvlkGzJkiO28887h7//85z9t3rx5Nnz4cBs7dqxtu+22wRBWq1bNtO8dd9xh9913Xx4iockQgAAEIAABCEAgfwhscJp1wIABdt5559n2229vCxcuDIbt6quvTn2zRYsW2T777GPPP/+8nX322fb3v//dmjRpEj5X0te8eXObPXu2bb311vlDg5ZCAAIQgAAEIACBPCOwXjP36aefhmnTCRMmWPXq1e0///mPTZo0yUaNGlXs62kq9YgjjgiJ3dSpU61OnTqpz4cOHWoHHnigHXTQQXmGhOZCAAIQgAAEIACB/CFQysxpuvWkk04KqVxkxGbOnGmTJ0+2kSNHFvtmMnzdunULxq+kmZPx69Spk3Xt2rVMGm+++aYtXrw4VUZTt1pzxwYBCEAAAhCAAAQgUDaBXXfdtfRLg2fMmBESOJk3rX/TlkszV7KJU6ZMse7du6MdBCAAAQhAAAIQgEAaBEolc5o67dmzp7Vt2za1+48//hjWyxVdM/fLL7/Yvvvua9OmTbO+ffuGKVk92aotWjP37rvvxk7ZMHNpqEYRCEAAAhCAAAQg8CuBYmZOa+UuvPDCsD6uVq1aKUirV68OT6recsst1qpVq/DvMm9z5syxq666yq688krr2LGjHXrooeEzPc167bXX2iOPPBIbNGYuNjJ2gAAEIAABCECggAkUM3MnnHCC9evXz7p06VIKid43N2LECGvYsGF4KKJBgwbh1SVK47799lsbPHiwLVu2zOrWrWu1a9cOryzZfPPNY6PFzMVGxg4QgAAEIAABCBQwgVi/ACFOMm5K7Zo2bVoKm15XsnTpUtt0000rjBQzV2F07AgBCEAAAhCAQAESiG3mcs0IM5drwhwfAhCAAAQgAIGqRAAzV5XU5LtAAAIQgAAEIFBwBDBzBSc5XxgCEIAABCAAgapEADNXldTku0AAAhCAAAQgUHAEMHMFJzlfGAIQgAAEIACBqkQAM1eV1OS7QAACEIAABCBQcAQwcwUnOV8YAhCAAAQgAIGqRAAzV5XU5LtAAAIQgAAEIFBwBDBzBSc5XxgCEIAABCAAgapEADNXldTku0AAAhCAAAQgUHAEMHMFJzlfGALlE5jx6nv29COvlF+wEko0adrIzht8ciXUTJUQgAAEfBLAzPnUhVZBoFIJTJvyhk249YlKbcOGKm/WYiMbN/5il22jURCAAAQqgwBmrjKoUycEnBPAzDkXiOZBAAIQKEIAM0d3gAAEShHAzNEpIAABCOQPAcxc/mhFSyGQGAHMXGKoqQgCEIBAxgQwcxkj5AAQqHoEMHNVT1O+EQQgUHUJYOaqrrZ8MwhUmABmrsLo2BECEIBA4gQwc4kjp0II+CeAmfOvES2EAAQgEBHAzNEXIACBUgQwc3QKCEAAAvlDADOXP1rRUggkRgAzlxhqKoIABCCQMQHMXMYIOQAEqh4BzFzV05RvBAEIVF0CmLmqqy3fDAIVJoCZqzA6doQABCCQOAHMXOLIqRAC/glg5vxrRAshAAEIRAQwc/QFCECgFAHMHJ0CAhCAQP4QwMzlj1a0FAKJEcDMJYaaiiAAAQhkTAAzlzFCDgCBqkcAM1f1NOUbQQACVZcAZq7qass3g0CFCWDmKoyOHSEAAQgkTgAzlzhyKoSAfwKYOf8a0UIIQAACEQHMHH0BAhAoRQAzR6eAAAQgkD8EMHP5oxUthUBiBDBziaGmIghAAAIZE8DMZYyQA0Cg6hHAzFU9TflGEIBA1SWAmau62vLNIFBhApi5CqNjRwhAAAKJE8DMJY6cCiHgnwBmzr9GtBACEIBARAAzR1+AAARKEcDM0SkgAAEI5A8BzFz+aEVLIZAYAcxcYqipCAIQgEDGBEqZucWLF9tPP/1kzZo1s/r16xerYO3atfbdd99ZzZo1w+cltx9//NFWrlxpm222WYUbNmXKFOvevXuF92dHCEAgcwKYucwZcgQIQAACSRFImbmlS5faTTfdZI888ojVqVMnGLkjjzzSzjnnnNCWzz77zIYPH24fffSR1a5d27p162YXXHCBNWjQwBYuXGhjx461F1980apXr26dO3e2yy+/3Jo2bRr7e2DmYiNjBwhknQBmLutIOSAEIACBnBFImbn777/f5s+fb/3797datWrZkiVLbN68edahQwdbs2aNnXnmmdazZ0/bd999TQnd3XffbcuWLbNLLrnEbrjhBqtbt66ddtppwcy98MIL9vjjj9vtt98eu+GYudjI2AECWSeAmcs6Ug4IAQhAIGcEUmZuwIABduGFF9pWW21VqrKff/45JG9XXXVV6jP923777ReM2x//+Ee74447bKONNgqfy+RtsskmNmfOHGvVqlWsxmPmYuGiMARyQgAzlxOsHBQCEIBATgikzNxBBx1kjz76qDVq1KhURe+++6498MADNnr06GKfaZr15JNPtssuu8ymTp0a0rlokzk86qij7IADDojVcMxcLFwUhkBOCGDmcoKVg0IAAhDICYGUmWvdurUde+yx9t///tfmzp1r7dq1s2OOOcYOPPBAmzlzpk2ePNlGjhxZrBHDhg0La+f0X5k5rbWLtlGjRlmnTp2sa9euZTZcyd4vv/ySKvPVV19Zy5Ytc/JlOah/Aq89/x+3jaxZq4bt2bmt2/Zls2Gfvvet/eflz7J5yKwdq37D2nbIqbtm7XgcCAIQgEA+E9h7770tZeaqVasW0rfDDjssrHtbsGCB7b777jZ79uzwBGuuzFxJgCRz+dylMm/7md2HZn6QHB2hYeP6dvPEwTk6uq/Dksz50oPWQAACECiLQMrM6cGHESNGFHsCVU+vKplr27atXXPNNeFPtOkBiY4dO9q//vUv6927t02cONEaN24cPl6xYoU1b97c3nnnHdtuu+1iKYCZi4WryhXGzPmQFDPnQwdaAQEIQCAdAikzd8UVV9ghhxwSnlaNDFmLFi3s5ZdftjZt2thxxx0Xnk7dfPPNw+dK8V577TW7/vrrwzRrly5dwh9tb7/9tul4TzzxhNWoUSOddqTKYOZi4apyhTFzPiTFzPnQgVZAAAIQSIdAyszpydOBAwfaTjvtZPXq1QsvDl6+fLnddtttYS3cm2++GUybUjpNyWrqVa8k2Xjjje3LL780PfAgo6f30+kzpXxbbrllOm0oVgYzFxtZldoBM+dDTsycDx1oBQQgAIF0CKTM3Lp162z16tXhAQj9URonE6f1c9r0+apVq+zzzz8P/65fedD76KLPtK9MnF5LIhOnz2T64m6YubjEqlZ5zJwPPTFzPnSgFRCAAATSIcBvs6ZDiTKJEcDMJYa6zIowcz50oBUQgAAE0iGAmUuHEmUSI4CZSww1Zs4HaloBAQhAIGMCmLmMEXKAbBLAzGWTZsWPRTJXcXbsCQEIQCBpApi5pIlTX5kEMHM+OghmzocOtAICEIBAOgQwc+lQokxiBDBziaFmmtUHaloBAQhAIGMCmLmMEXKAbBLAzGWTZsWPRTJXcXbsCQEIQCBpApi5pIlTH9OsedAHMHN5IBJNhAAEIPArAcwcXcEVAZI5H3Jg5nzoQCsgAAEIpEMAM5cOJcokRgAzlxjqMivCzPnQgVZAAAIQSIcAZi4dSpRJjABmLjHUmDkfqGkFBCAAgYwJYOYyRsgBskkAM5dNmhU/FslcxdmxJwQgAIGkCWDmkiZOfWUSwMz56CCYOR860AoIQAAC6RDAzKVDiTKJEcDMJYaaaVYfqGkFBCAAgYwJYOYyRsgBskkAM5dNmhU/FslcxdmxJwQgAIGkCWDmkiZOfUyz5kEfwMzlgUg0EQIQgMCvBDBzdAVXBEjmfMiBmfOhA62AAAQgkA4BzFw6lCiTGAHMXGKoy6wIM+dDB1oBAQhAIB0CmLl0KFEmMQKYucRQY+Z8oKYVEIAABDImgJnLGCEHyCYBzFw2aVb8WCRzFWfHnhCAAASSJoCZS5o49ZVJADPno4Ng5nzoQCsgAAEIpEMAM5cOJcokRgAzlxhqpll9oKYVEIAABDImgJn7FaFnEzF+yuiMhc6XA3jWoWHj+nbzxMH5gjKjdp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aBWGZu8eLFtnTpUmvRosV66164cKGtWrXKNtlkkwq3bcqUKda9e/cK71/RHT2biPFTRlf0a+Xdfp51aNi4vt08cXDeMa1IgzFzFaHGPhCAAAQqh0DKzN122202evRoq1WrVmhJtWrV7KGHHrIOHTrY2rVr7e677w6f16xZ0w488EAbNGiQbb311qGsTN5NN91kf/vb36x69ep2wgkn2OWXX26NGjWK/a0wc6WRYeZid6Oc7ICZywnW2Adt1mIjGzf+4tj7sQMEIACBqkogZeZkxvbcc0/bZpttUmauadOmwdxNnz7d7r///mDmateubXPmzLGJEyfajTfeGMrefvvt9tNPP9nZZ59tNWrUsKefftreeustGzduXGxumDnMXOxOk9AOmLmEQJdTDWbOhw60AgIQ8EOgmJk77LDDbPvtty/WOqVyBx98sCm523HHHcNnmkrVVOgNN9wQ/q1Xr152yy232MYbbxw+X7JkiW266ab2wQcf2BZbbBHr22LmMHOxOkyChTFzCcIuoyrMnA8daAUEIOCHQLlmTolby5Yt7YsvvrBmzZqlWv7nP//ZNt988zDletJJJ9nUqVOtbt26qc/79u1rp59+uu23336xvi1mDjMXq8MkWBgzlyBszJwP2LQCAhDICwIpMzd+/HibMWNGmFLVdsYZZ5gM2cqVK22rrbayL7/8MpW86fP77rvPli1bZoceeqj17NkzmLk6deqkvvSoUaOsU6dO1rVr1zJBPPnkk2GKNtp+/PFH0/Ru0ttz97+fdJVp13fwKTulXTbfC3rWoVbtGrb/ca3zHXFa7f/y45/sg7cWpFU26UJ1G9SyzkcWn0FIug3UBwEIQMALgS5duljKzP3yyy+2fPny8ICDNpmzq6++2p577rmcmrmSMEjmSncPHoDwccqQzPnQgWlWHzrQCghAwA+BDb6a5LvvvgvTqF9//XV4MOKll16yVq1ahZZrHV2PHj1sxIgR1rZtWzvqqKNs0qRJqadXtaZO6drMmTNLrcEr76tj5jBz5fWRyvocM1dZ5IvXi5nzoQOtgAAE/BDYoJmbNWuW7bbbbrZo0SKbMGGCrVixws4///zQ8u+//97OPfdcu/fee8PUql5ToocnovVx77zzjg0cODA81Rq96iTdr4yZw8yl21eSLoeZS5r4+uvDzPnQgVZAAAJ+CKTM3KOPPhqSNCVqehr1o48+snPOOcf22muvsG6uT58+tuWWW1rz5s3DU6pK42TgtM2fP9/+8Ic/WOfOna1BgwYmMzdy5EjbdtttY39TzBxmLnanSWgHzFxCoMupBjPnQwdaAQEI+CGQMnN68e+CBQts7ty5wdDtsMMO1qRJk/Dy4HXr1oWHHWTalMq1bt06/MqD3imnTZ9r/48//jiUa9OmTTiG9o27YeYwc3H7TFLlMXNJkS67HsycDx1oBQQg4IdArJ/zSqLZmDnMXBL9rCJ1YOYqQi37+2Dmss+UI0IAAvlNADP3q36efxOUp1l9nGSYOR86YOZ86EArIAABPwQwc5g5P73RzDybasycj66CmfOhA62AAAT8EMDMYeb89EbMnBstpk15wybc+oSb9hRtCGbOpSw0CgIQqEQCmDnMXCV2v9JVk8z5kAMz50MHWgEBCEAgHQKYOcxcOv0ksTKYucRQl1kRZs6HDrQCAhCAQDoEMHOYuXT6SWJlMHOJocbM+UBNKyAAAQhkTAAzh5nLuBNl8wCYuWzSrPixSOYqzo49qyYBvU9Vf7xu1atX99o02pUAAcwcZi6BbpZ+FZi59FnlsiRmLpd0OXY+ElixfKX1O3ak26YX0ius3IpQiQ3DzGHmKrH7la4aM+dDDsycDx1ohR8CmDk/WtCS0gQwc5g5V+cFZs6HHJg5HzrQCj8EMHN+tKAlmLkN9gHPJqKQ4nPPOvDSYB9DKO+Z86FDobUCM1doiufX9yWZI5lz1WMxcz7kIJnzoYNacffNj5rXdfcHH97JttxmMz+wctgSzFwO4XLojAlg5jBzGXeibB4AM5dNmhU/Fmau4uyyvWfvHsPcPkU5YHhPa7/Xjtn+yi6Ph5lzKQuN+pUAZg4z5+pkwMz5kAMz50MHtQIz50MLzJwPHWjF+glg5jBzrs4NzJwPOTBzPnTAzPnRATPnRwtaUpoAZg4z5+q8wMz5kAMz50MHzJwfHTBzfrSgJZi5DfYBzyaCp1l9nLo8zepDh0J7mpVpVh/9DjPnQwdawTRrmX0AM+fjFPGsA2bORx/BzPnQQa3gAQg/WhTSTb8f6n5awjQr06x+eqOZYeZ8yME0qw8dmGb1owPJnB8taAnTrEyzOj8LMHM+BMLM+dABM+dHB8ycHy1oCWYOM+f8LMDM+RAIM+dDB8ycHx0wc360oCWYOcyc87MAM+dDIMycDx0wc350wMz50YKWYOYwc87PAsycD4Ewcz50wMz50QEz50cLWoKZw8w5Pwswcz4Ewsz50AEz50cHzJwfLWgJZg4z5/wswMz5EAgz50MHzJwfHTBzfrSgJZg5zJzzswAz50MgzJwPHTBzfnTAzPnRgpZg5jBzzs8CzJwPgTBzPnTAzPnRATPnRwtagpnDzDk/CzBzPgTCzPnQATPnRwfMnB8taAlmDjPn/CzAzPkQCDPnQwfMnB8dMHN+tKAlmDnMnPOzADPnQyDMnA8dMHN+dMDM+dGClmDmMHPOzwLMnA+BMHM+dMDM+dEBM+dHC1qCmcPMOT8LMHM+BMLM+dABM+dHB8ycHy1oCWYOM+f8LMDM+RAIM+dDB8ycHx0wc360oCUZmrl169aZ/lSrVi38KblFn1evXr3CrKdMmWLdu3ev8P4V3dGziRg/ZXRFv1be7edZh4aN69vNEwfnHdOKNBgzVxFqudmnd49hYdz1uA0Y3tPa77Wjx6ZlvU2Yuawj5YBZJFBtXZFR4qGHHrJ99tnHWrZsaffdd5+deuqpKdO2atUqe/bZZ23y5MlWr1496927t+26666hKWvWrLG3337bxo8fb6tXr7YTTzzRDjroIKuIqcPMlVYXM5fFHp/BoTBzGcDL4q7NWmxk48ZfnMUj+j4UZs6HPpg5HzrQivUTSJm5n3/+2XbffXebPn16MHNHH320Pfzww8GQye/de++9NmrUqGDmli5daueee67dfffd1rZtW5sxY4Ydc8wxNmnSJKtfv76NGTMmmD0ZurgbZg4zF7fPJFUeM5cU6bLrwcz50EGtIJnzo0Uh3fT7oe6nJSkz98wzz9grr7xiI0aMCK0rauZWrFhh559/vl133XXWoEGD8PmsWbNsyJAhwcBdeuml9sc//tHatGkTPvvyyy/t4IMPtjfeeMOaNGkS69ti5jBzsTpMgoUxcwnCLqMqzJwPHTBzfnRQSzBzvvRIujUpMzd06NBg4PbYY49SZu6LL76wm266ya699tpi7VNZTc327NkzTMEqlYs2pXtTp04NyV2cDTOHmYvTX5Isi5lLkvaG68LM+dABM+dHB8ycLy0qozXBzC1cuDAkaUrfouRt7Nixdvnll1vXrl3t008/DdOrI0eOLNbGYcOGWbdu3Uz/lXGrU6dO6nNNyXbq1CnsH2fDzGHm4vSXJMti5pKkjZmLCLBmzke/Y82cDx1oxfoJpMzcgw8+GNbCRdudd95pZ511lvXp08c++eSTnJk5TdP+8MMPqXqXLFmSMpRJivb6418kWV2sujodsWWs8vlc2LMONWtVtw6/b5nPeNNu+7fzFtu8d39Ku3ySBevUq2G7df1NklVWal2ez4kdOza3jTetV6l8kqp87Zp19uaUL5OqLnY9hXSdiA2niu+gN4AUe5q16PctumZOydwdd9xhV199dTEkSt1uvvlm69u3b5hm1VOu0dahQweTIdRDFXE2krnStAppLQSvJolztuSuLK8myR3buEcmmYtLLDflSeZyw5WjZodAWmZu+fLlNmjQoGDmateuHWr+4IMPQnL39NNP28CBA8PDEFtssUX4bMGCBbbbbrvZu+++a82bN4/VUswcZi5Wh0mwMNOsCcIuoyrWzPnQQa3gaVY/WhTSTb8f6n5akpaZW7t2rV1//fX20ksv2TXXXGMrV64MT7DK4O23334hlbvqqqvshhtusIYNG4aynTt3thNOOCH2N8XMYeZid5qEdsDMJQS6nGowcz50wMz50UEtwcz50iPp1mzQzI0ePTqkbdEvPej1JFrfduONN4Y1bXr6NXqPnF4U/OKLL4byMn56B52ecOWlwdmRs5BOUqZZs9NnMj0K06yZEsze/kyzZo9lJkdimjUTeuybawIbNHMbqlimTiatVq1apYrI1MnMRVOxFWk8yRzJXEX6TRL7kMwlQbn8OkjmymeUVAmmWZMiXX49hXTTXz6NwisR28zlGhFmDjOX6z5W0eNj5ipKLrv7YeayyzOTo2HmMqGX3X0xc9nlmW9Hw8z9qpjn6b1COkk964CZ8zG8YeZ86KBWYOb8aFFI1wk/1P20BDOHmfPTG80MM+dDDtbM+dBBrWDNnA8tWDPnQ4dVK1fbu//+2Edj1tOKjZs2sm1a/+/NHklumDnMXJL9rdy6MHPlIkqkAGYuEcxpVYKZSwtTzgth5nKOOK0Kfv5psQ047aq0ylZGoQ6dd7ZzB52ceNWYOcxc4p2urAoxcz7kwMz50IFkzo8OmDkfWmDm1q8DZg4z5+MMzQMdWDPno6uwZs6HDmoFa+b8aFEoa+Ywc5i5Ms86z4lQoZykEsizDpg5HxcuzJwPHTBzfnRQSwrlOoGZw8xh5nyNPettDWbOh0hMs/rQgWlWPzowzepDC8wcZg4z5+NczFsdSOZ8dCCSOR86kMz50YFkzo8WPADxqxa8NLh0pyyU+JxpVj8DEsmcHy14mtWHFiRzPnQgmSOZy9tECDPnYxAhmfOhA8mcDx1I5vzoQDLnRwuSOZK5DfZGzJyPExUz50MHzJwPHTBzfnTAzPnRAjOHmcPM8TSrmxGJaVY3UvAL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Vw5ydzixYvt3nvvtS+++MLq1atnJ510ku2www5WrVq1sOfq1avttddes6efftrq1q1rxx9/vLVp0yZ8tmbNGpszZ4499NBDodzhhx9uHTt2tOrVq8dWf3XJsHcAACAASURBVMqUKda9e/fY+2W6w5ndh2Z6iJztz5q5nKGNdWCSuVi4claYZC5naGMfeMDwntZ+rx1j75ePO2DmfKiGmSvHzI0cOTKUkBFbsmSJnXPOOfb8889bs2bNwr8/+OCD1r9/f3viiSds2bJldt5559nkyZNt++23t9mzZ1uXLl3s4Ycftvr169uYMWPs4osvtr333ju2+pi50sgwc7G7UU52wMzlBGvsg2LmYiPL2Q6YuZyhjX3gQrlOYObKMXMycErcatSoEUoqpVOydtppp9mKFSuCubv++uutcePG4fMZM2bY2LFj7f7777fLLrvMevfube3atQufffbZZ8EUvvLKK9aoUaNYnRIzh5mL1WESLIyZSxB2GVVh5nzooFZg5vxogZnzoYW7NXPPPPOMzZ8/38466yz76quvgpEbN25cMVo777yzPfnkk3bKKafYs88+G1K5aGvSpIm9/vrrttNOO8UijJnDzMXqMAkWxswlCBszlyLQu8cwW7dunQ/4JVqBmfMjC2bOhxZuzNxbb71ljz32mH3++ed23XXXWfPmzW3mzJlhSjWaio2QDRs2zLp162b679SpU61OnTopmqNGjbJOnTpZ165dyySs+rReL9rmzp1r2223XeKq3DvuX4nXmW6FvS4+KN2ieV/Osw516tayE8/7Xd4zTucLfPjOl/bGcx+mUzTxMg0a17Vjz9o38Xorq0LP50SXo9vbFts1ryw0ida7etUau//GFxKtM05lhXKdWLZkpT1020tx0CRadqvWLWz/I/43S5nU1r59e6u2rsQt3wMPPGCPP/64LVq0yCZNmmS1a9fOqZkr+WVJ5krLXyh3XPrmnh9EIZlLamgqux6mWX3ooFaQzPnRolCuE6yZW3+fK2XmomITJ0607777zs4//3z75JNP7K677rKrrrqq2FG0Lk7/1q9fP9O0rJ6Cjbb9998/TMvuueeesXo7Zg4zF6vDJFgYM5cg7DKqwsz50AEz50cHtQQz50MPN9OsEY7333/frrjiivC6ET29Onz48PDAQ/SAxLx588LrS6ZNm2YXXnihaVp10003Dbt///331rp1a9Mxon9LFzNmDjOXbl9JuhxmLmni668PM+dDB8ycHx0wc360qHQz99RTT4XXkLRq1coWLlwY1sf17ds3vHJk7dq14XUjekp18ODBtmrVKhs6dKj16dPHDjnkkDAte88994QyegjitttuC+ve9HncDTOHmYvbZ5Iqj5lLinTZ9WDmfOiAmfOjA2bOjxaVbub0TrmLLrrIfvjhB6tZs6b99a9/DUYuemnw8uXLU4atYcOGdvXVV1uPHj0CQb0oWA9A6N1zMn6XXnppmHqNUrw4mDFzmLk4/SXJspi5JGlvuC7MnA8dMHN+dMDM+dGi0s1chEJPlipd29CvN2jKVZ8VfXI12leJnYxd0bVzcRFj5jBzcftMUuUxc0mRJpkrSoBXk/jod/wChA8deABi/Tps8AGIypINM4eZq6y+V169mLnyCCXzOclcMpzTqYWnWdOhlEwZHoBIhnN5tbhJ5spraK4/x8xh5nLdxyp6fMxcRclldz/MXHZ5ZnI0zFwm9LK7L2YuuzwrejTM3K/kMHOYuYqeRLneDzOXa8LpHR8zlx6nJEph5pKgnF4dmLn0OOW6FGYOM7fBPlYoJ6kA8NLgXA816R1/2pQ3bMKtT6RXOOFSmLmEgZdRHWbOjxaFcp1gzdz6+xxr5n7l4tlEFMpJipnzc2HAzPnRggcgfGjBAxA+dMDMYebK7ImYOR8nqmcdmGb10UdI5nzooFaQzPnRolBu+jFzmDnMnJ9xZ4Mtwcz5EIlkzocOagXJnA8tSOZ86ICZw8xh5nyci3mrA8mcjw5EMudDB5I5PzqoJSRzPvTgAYhfdeBp1tIdslBOUn1zkjkfAxLJnA8dSOb86EAy50MLkjmSubxNhDBzPgYRkjkfOpDM+dCBZM6PDiRzfrQgmSOZ22BvxMz5OFExcz50wMz50AEz50cHzJwfLTBzmDnMHNOsbkYkplndSMED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NFpSdzK1eutI8//theeOEFW7Zsme299962zz77WLVq1QKl1atX2+zZs2369OlWp04dO/TQQ22rrbYKn61du9bmzZtnU6dOtVWrVtlBBx1kO++8c2rfOJinTJli3bt3j7NLVsqe2X1oVo6Ti4Ng5nJBNf4xMXPxmeViD8xcLqhW7JgDhve09nvtWLGd82wvkjkfgpHMlZPMXXnllTZ//nw78sgjrUmTJnbjjTfa6NGjrV27dmHPxx9/3AYMGGA333yzrVixwsaNG2f333+/bb311vbBBx9Yjx497JprrrF69erZPffcY5dccontsccesdXHzJVGhpmL3Y1ysgNmLidYYx8UMxcbWc52wMzlDG3sAxfKdQIzV46Z++yzz+w3v/mN1apVK5T897//bQMHDrTnn3/elNr17ds3GLyNN944fP7qq6/aX/7yF7v77rtt0KBBdsopp9juu+8ePps7d66ddNJJ9uKLL1r9+vVjdUrMHGYuVodJsDBmLkHYZVSFmfOhg1qBmfOjBWbOhxaVPs1aEsOsWbNst912szVr1tg333xjf/7zn0MaF22aWm3btm2YWj311FPtqaeesgYNGoSP9ZnSvbffftt23DFeBI+Zw8z5OCVLtwIz50MZzJwPHTBzfnRQSzBzPvRwZeYWLVpk/fr1C9Oqe+65p82cOdMmT55sI0eOLEZr2LBh1q1bN9N/Zeq0li7aRo0aZZ06dbKuXbuWSfi9996zpUuXpsrMmTPHfvvb3yauyq1XPpZ4nelWeM6VR6ZbNO/Ledahbr3a1vuy3+c943S+wOy35tn0KbPSKZp4mUZN6lnPC7slXm9lVej5nOh+SifbqvWmlYUm0XpXr1pjd/7p/xKtM05lhXKdWLp4hd097uk4aBItu91vf2OHnLBnonUqNKu2bt26dUVrXbx4sbVp0yasl+vVq5dVr149p2ZOD0wUbYJM4SGHHJIoCFV29tHFjWriDSijwjsmX+GpOTlti2cdGjSqZ9fde0lOv7+Xg7/w1Fs28c6nvDSnWDuabdLExtx5gcu25aJRZx8z0qzYKJ2LWip2zPOGnGztOuxQsZ3zbK+VK1ZZ/5PGum11oVwnflm42C458zq3Ouy+z0529iXHJ9q+mjVrFjdzX331lV1++eV28MEHhzVw0fq5jz76yMaPH29jxxbvyMcff3xI5c4777yQzOnhh2jTE6n6TOlcnI1p1tK0CiU+1zf3/FQx06xxzuTclWWaNXds4x6ZNXNxieWufKFcJ3gAYv19KJXM6dUiMl4PPvig/e53vyv2WhG9qkTTpmPGjEkdRcZPhu3ll18O07F6krVp06bh84ULF9oWW2wRXnWy+eabx+q9mDnMXKwOk2BhzFyCsMuoCjPnQwe1AjPnRwvMnA8tKnXNnF410qVLFzv77LNtr732KkZErx6pXbt2SNk0HXruueeGd8nJ3MnMHXPMMcEAPvPMMzZkyJCQzinF039l8uJumDnMXNw+k1R5zFxSpMuuBzPnQwfMnB8d1BLMnA89KtXMLViwILwvbn3bhx9+GF4OrHTu1ltvDYatYcOGdvvtt9txxx0XdpG5e+yxx+y0004Lf9c76/SeuRo1asSmi5nDzMXuNAntgJlLCHQ51WDmfOiAmfOjA2bOjxaVaubiYFiyZEl4KKLo+rhofyV8+qWI6BUlcY4blcXMYeYq0m+S2AczlwTl8uvAzJXPKKkSTLMmRbr8ekjmymeURIm8MXO5hoGZw8zluo9V9PiYuYqSy+5+mLns8szkaJi5TOhld1/MXHZ5VvRomLlfyWHmMHMVPYlyvR9mLteE0zs+Zi49TkmUwswlQTm9OjBz6XHKdSnMHGZug32sUE5SAeDVJLkeatI7/rQpb9iEW59Ir3DCpTBzCQMvozrMnB8tCuU6watJ1t/nSr00uLK7JskcyVxl98EN1U8y50MZzJwPHdQKzJwfLTBzPrQgmSOZI5kjmfMxGpkZyZwbKax3j/+9FsrjhpnzowpmzocWmDnMHGYOM+djNMLMudFBDcHM+ZBjxfKV1u9Yvz/7iJnz0U8wc5g5zBxmzsdohJlzowNmzo8UmDkfWrBmjjVzZfZEzwvvC+WOSwJ51oE1cz4Gc9bM+dCBNXN+dFBLCuU6gZnDzGHmfI09620NZs6HSKyZ86EDyZwfHUjmfGiBmcPMYeZ8nIt5qwPJnI8ORDLnQweSOT86kMz50YI1c79qwatJSnfKQonPmWb1MyCRzPnRggcgfGhBMudDB5I5krm8TYQwcz4GEZI5HzqQzPnQgWTOjw4kc360IJkjmdtgb8TM+ThRMXM+dMDM+dABM+dHB8ycHy0wc5g5zBxPs7oZkZhmdSMF75lzIgXTrD6EYJqVaVamWX2ci3mrA8mcjw5EMudDB5I5PzqQzPnRgmSOZI5kjmTOzYhEMudGCpI5J1KQzPkQgmSOZC5vEyHWzPkYREjmfOhAMudDB5I5PzqQzPnRgmSOZI5kjmTOzYhEMudGCpI5J1KQzPkQgmSOZI5kzse5mLc6kMz56EAkcz50IJnzowPJnB8tSOZI5kjmSObcjEgkc26kIJlzIgXJnA8hSOZI5vI2EWLNnI9BhGTOhw4kcz50IJnzowPJnB8tSOZI5kjmSObcjEgkc26kIJlzIgXJnA8hSOZI5kjmfJyLeasDyZyPDkQy50MHkjk/OpDM+dGCZI5kjmSOZM7NiEQy50YKkjknUpDM+RCCZI5kLm8TIdbM+RhESOZ86EAy50MHkjk/OpDM+dGCZI5kjmSOZM7NiEQy50YKkjknUpDM+RCCZI5kjmTOx7mYtzqQzPnoQCRzPnQgmfOjA8mcHy1I5kjmSOZI5tyMSCRzbqQgmXMiBcmcDyFI5kjm8jYRYs2cj0GEZM6HDiRzPnQgmfOjA8mcHy1I5kjmSOZI5tyMSCRzbqQgmXMiBcmcDyFI5kjmSOZ8nIt5qwPJnI8ORDLnQweSOT86kMz50YJkjmSOZI5kzs2IRDLnRgqSOSdSkMz5EIJkjmQubxMh1sz5GERI5nzoQDLnQweSOT86kMz50YJkjmSOZI5kzs2IRDLnRgqSOSdSkMz5EIJkjmSOZM7HuZi3OpDM+ehAJHM+dCCZ86MDyZwfLdwkcz/++KO9++67tv/++xejs2bNGps/f769/fbbVrt2bdt3332tRYsWoczatWvt22+/tVdffdVWrVplnTp1sq222sqqVasWm/CUKVOse/fusffLdIczuw/N9BA5259p1pyhjXVgzFwsXDkrjJnLGdrYBx4wvKe132vH2Pvl4w4kcz5UI5krJ5lbvXq1Pf/88zZgwAD74IMPTOat6PbMM8/YwIEDwx8ZtkmTJtldd91lW265pX3yySd2wgknWL9+/axu3br27LPP2iWXXGK77LJLbPUxc6WRYeZid6Oc7ICZywnW2AfFzMVGlrMdMHM5Qxv7wIVyncDMlWPmpk2bZmPHjrUhQ4bYEUccYb/88ktqj5UrV9rpp59ut9xyizVr1iz8+wsvvGD33nuv3XnnnWGfY445xjp27Bg+++ijj6x379723HPPBXMXZ8PMYebi9Jcky2LmkqS94bowcz50UCswc360wMz50KLSp1mVtmn7+uuvrV27dsXMnKZQx40bZ9dee22KlpK89u3bmxK7nj172uOPP24NGzYMnyvV22ijjWzGjBnWunXrWIQxc5i5WB0mwcKYuQRhl1EVZs6HDpg5PzqoJZg5H3pUupmLMHz22WelzNzMmTNt8uTJNnLkyGK0hg0bZt26dTP9d+rUqVanTp3U56NGjQpr57p27Vom4Xnz5tny5ctTZVTXbrvtlrgq11z8j8TrTLfCS8edmm7RvC/nWYd69etY/5HH5T3jdL7AzFc/smcfeSudoomXabxxA+s35KjE662sCj2fE8f2OcC226llZaFJtN7Vq9bYdYP+mWidcSorlOvEkkXL7S8jHo6DJtGyO+7Syo7stV+idbZq1cqqrVu3bl3RWpM2cz///HOx9Xmavj3ggAMSBaHKBva8LvE6063wzxMuSrdo3pfzrEP9hnVt1G3n5D3jdL7AK8+9Y4/cMy2doomX2bh5Yxt6fd/E662sCgf2us6s2ChdWS0pXW+fgUfZb3fd1k+DctiSlStW2aC+N+ewhswOXSjXiUU/L7Erz7sjM1g53HuXvXaw0/sfnsMaSh+6UaNG6Zm5999/3yZMmGBjxowpdpRevXqFByb0R9OtRdfHnXjiiXbBBRfYPvvsE+tLMc1aGlehxOf65p6fKmaaNdapnLPCTLPmDG3sA7NmLjaynO1QKNcJHoBYfxdKK5lbsmSJjR49OjwgEW0LFiywQw891KZPn279+/e366+/3po2bRo+VtrWsmVL+/DDD8N/42yYOcxcnP6SZFnMXJK0N1wXZs6HDmoFZs6PFpg5H1q4WDMngzZ37txg0t577z3bdNNNwzo4PdBw8cUXm+ZlTz31VNPDD9dcc43tscce4eGHe+65x2bPnm0XXnhhKD9x4kRbuHChDR0a/91tmDnMnI9TsnQrMHM+lMHM+dABM+dHB7UEM+dDj0o3cytWrLAOHTqYHkhQEqcnU2fNmmXbbLNNKm274YYb7LrrrrMGDRqEKVcZuRo1aoQHGGTgNK2qFwXL1A0ePDi8XDjuhpnDzMXtM0mVx8wlRbrsejBzPnTAzPnRATPnR4tKN3PpotD752TgZOhKbjJ1eidd48aN0z1cqXKYOcxchTtPjnfEzOUYcJqHx8ylCSqBYkyzJgA5zSpI5tIEleNieWPmcszBMHOYuVz3sYoeHzNXUXLZ3Q8zl12emRwNM5cJvezui5nLLs+KHg0z9ys5zBxmrqInUa73w8zlmnB6x8fMpccpiVKYuSQop1cHZi49TrkuhZnDzG2wjxXKSSoAvJok10NNesefNuUNm3DrE+kVTrgUZi5h4GVUh5nzo0WhXCd4Ncn6+1ypV5NUdtckmSOZq+w+uKH6SeZ8KIOZ86GDWoGZ86MFZs6HFiRzJHMkcyRzPkYjMyOZcyOF9e4xzEr8UI+bxmHm3EjBq0mcSIGZw8xh5jBzToYjzJwbIcwwc07EWLF8pfU7tvjvkztpWmgGyZwPNTBzmDnMHGbOx2hEMudGBzWEZM6HHJg5HzqwZm79OrBm7lcunhfeF8odl6TwrANr5nwM5qyZ86EDa+b86EAy50cLkjmSOZI5zJybEYk1c26kIJlzIgXJnA8hSOZI5srsiZ4TIZI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MFyRzJHMkcyZybEYlkzo0UJHNOpCCZ8yEEyRzJHMmcj3Mxb3UgmfPRgUjmfOhAMudHB5I5P1qQzJHMkcyRzLkZkUjm3EhBMudECpI5H0KQzJHM5W0ixJo5H4MIyZwPHUjmfOhAMudHB5I5P1qQzJHMkcyRzLkZkUjm3EhBMudECpI5H0KQzOUwmVu3bp398ssvNnv2bFuxYoW1b9/emjZtatWqVYut/pQpU6x79+6x98t0hzO7D830EDnbn2QuZ2hjHZhkLhaunBUmmcsZ2tgHHjC8p7Xfa8fY++XjDpg5H6ph5nJo5ubPn29nnHGGdevWzerUqWPvvfeeXXrppdamTZvY6mPmSiPDzMXuRjnZATOXE6yxD4qZi40sZztg5nKGNvaBC+U6gZnLoZkbNGhQSNM6d+4capkzZ47179/fnn76aatVq1asTomZw8zF6jAJFsbMJQi7jKowcz50UCswc360wMz50CJv18wtW7bMjjrqKJs0aZI1atQo0Fy9erVtvPHGNnPmTNt+++1jEcbMYeZidZgEC2PmEoSNmUsR6N1jmGkpi8cNM+dHFcycDy3y1sx98cUX1rNnT5s6dWqYYo22UaNGWadOnaxr165lEv72229t1apVqTKvvfaa7b333omr8qeL70y8znQrHDLurHSL5n05zzrUb1DXLhzRK+8Zp/MFZrz6nj39yCvpFE28TJOmjey8wScnXm9lVTjmkr+6NXMn9jnUtt+pVWWhSbTeVStX2zWD/55onXEqK5TrxOJFS+3GEffFQZNo2Z3ab2vH9Dw40TqbN29u1dZleMuXqZn75ptvbOXKlakv/sYbb1jHjh0TBUFlpQl8+OGHIVWtUaMGeCqRgNaf7rzzzpXYAqqOCDz00EN2/PHHA6SSCSxdutT++9//2tZbb13JLaH66dOn2+9+9ztAVDKBFi1aZG7mZMZOOumkkMzVrVs39ZX69OkTHorYb7/9Yn3NyppmjdXIAij81ltv2a677hp7zWMBoEn0K77yyiu27777Jlonla2fwHXXXWcXXXQReCqZgN6c8Pnnn1vbtm0ruSVUr+VVxx13HCAcEMg4mVuzZo316tXLbrnllrBOTtuiRYts8803tw8++MC22GKLWF8TMxcLV84KY+ZyhjbWgTFzsXDltDBmLqd40z44Zi5tVDkviJnLOeK0K8jYzKmm22+/3X788Uc766yzQpLz6KOPhidar7766rQbEhXUE7CHHnpo7P3YIbsEZsyYYbvssgvJXHaxxj5aZa0hjd3QAtjhpptusvPPP78Avqnvr6iwQMt7fvvb3/puaAG0bvLkyXb00UcXwDf1/xWzYuYWL15sd911l914441hjdUJJ5xgQ4YMsQYNGsQmoGM1bNgw9n7skF0Cy5cvDw+0VOTFz9ltSWEfTU+L16tXr7AhOPn2umHVy9DZKpeAZoP0xoSiD9xVbosKt3YZ6+gtFoVLwcc3z4qZi76KLjz6BYiNNtrIx7ejFRCAAAQgAAEIQKCKE8iqmavirPh6EIAABCAAAQhAwB0BzJw7SWgQBCAAAQhAAAIQSJ8AZi59VpSEAAQgAAEIQAAC7ghg5txJQoMgAAEIQAACEIBA+gQwc+mzoiQEIAABCEAAAhBwRwAz504SGgQBCEAAAhCAAATSJ4CZS58VJZ0S0G/76iWim222WYXebej0a1WJZuk3NPXuyG233bZKfB++BAQgULkEPvroI2vcuHEY79e3ffnll1a/fv2CeyckZq5Ib9hxxx1NP0/Srl27Yn1k7dq11rdvXxs+fLhttdVWqc9UdtWqVXbyySeHf9OP3ep36vTyZP0Shjb9ooU63j777BP+rt+v/f3vf596EWzz5s3DL2dEvzP4xhtv2M0332wvvPBC+F3ba6+9NvZPolXuqZZ57b/5zW9s9913t9tuu8223HJLW7dunT3++ON266232oEHHmiXX355qhK921Da6AXV3333nd17773FXmKpl1gfdthh4d/0slG9BPmaa66xVq1ahWM0adLEunbtarVr1w5/lx4XX3xx6nMd+29/+5sdfvjh0Z263gAADxdJREFUQf899tgj8y9YiUf4+uuvw2+9nn766YGj+qPM8IUXXmgTJkywjz/+2DbddNPQQvVb/Yi2/qtNL2kdNWpU6I96Mbheoqs+L32WLFkSjhf1c/196NChwciJrerQedKlS5dQtwZc1aN99cPpl1xyiXXu3DlFRn1g//33T720ukOHDqnfRS3vHNL5pO+iugYPHlylftv2/fffDxpo+/nnn8NYs/3226f6rr5zzZo1w9/1CwmDBg0KGmyyySbhx+mjd4BKjyOOOCK87F16Pvvss0E/jYGR1jo3xo4dmxqr+vfvH36DW+Wlof7k+/b999/b+PHjQ/8ruumcF6tjjz02/PPWW2+d6tv6u86Lfv36pc4TnQ8an6JxROO3xiaN9do07mgMiV6I36xZs/Cb5kV/d7ljx47hJzH1Ympdc3ReSOv27duHY2gs6969e+oYat+VV14ZzkGdKzovdFxt+kzH1jlXvXr18Mslzz33XDjnTj311DBm5ts2b968MDa3bNkysNW1Vz+xF73IWy+SFq/33nvP5s6dG36ZSkyjTWPBv/71L7viiisCR22fffZZ6PcqP3369NTvy4vTAQccEJhr0++UX3rppeH/pbGuKTKM2sS8d+/etttuu4W/n3322Xb//feH67f20XGS2DBzRShrIHvggQeCcEU3nVhnnnlm6ATbbbdd6iOVVYc67bTTwr/ttddeNn/+/DDg6Rg6gWVCdIJKWG3qJP/+979Dh9Qm8zZx4kS7/vrri/3aggZa/VRK1JmS6Axe6tCFXCft888/H/iJv0yy/ujk00mpTUbgiSeeCOZXplmDqfhqYI028dNvBO+www4p3iorY6Zt5513tpdeeik1IDz11FM2bdq0YPiiX7/QMXQ3WFR7L6zitkNmbvTo0eEN+hqANNjp++ti9u2335p+Pky/q6xNJk79c6eddipVjRifd9554aKmbcGCBeHiJH66qPzlL38JfVcXvJK/IiITcMYZZwRjrk316ieBZCiiX43RYPnYY4+t9+fk0jmHdNeui1dV/jF2jT+6gLRu3TpwlJb6ziXfyP/DDz8ETaVRdOGTmZO5uPPOO8MNqtjPnj07mHpt+lz945RTTgmGJNLw3HPPtaOOOircAFWF7auvvgoX/cggR99JZk43L9HYLgP0j3/8Y71fWeOCLvDaZ++99w6spIMMhxhrk6HSGBIZb900yYhr7IrYSj/9xvmee+4Z9lHbNA6qXu2v9sjMry/llpnTz2d26tQp7KtfZpCB05gY/YLMZZddFs65fP25zGHDhoW+GN0wlhTj888/D8ZJ/VhjivryQw89lBpDdN3QDY5+/11MxV0a6Kbo//7v/4KZi1jppujJJ59Mmbuidekm5913303d8L/zzjvhhuCGG25Iaak+8cgjj6SMeBLnCmauCOVMzZwubH/6059Mv+Eog6Y75PLMnO6+1DnVmXTHG22FbubETeZZpksnnU5K3SXLaEVmTgOWBicZOl2sNPgdc8wxwUxHCURJM6c06Z577kldtEqaOf2Ity6OOkGjGL+qmTmlvbo5kRlQcqN+e9999wVDpUShImZO/VY/4acLhvTaZpttwqC6vqmQkmZO+6oduovVjY+2OGZufecQZu7/D2wVMXPaW2mFxjOZlKpq5sRGF/SRI0cWu97qOyvxisxYWWZONzsyhOr/MsUyBOWZOZnlI488MpgtnSuRGS9q5vRvapeOqzEojpnTviNGjAjmRyGDtnw3cxq3dKMvLda3yUzJ6OraGX1fjXNt2rQJf9d1Q+m/xiVpK+PXrVu3cI3u2bNnhc2cfvpS1yGNp9GMD2YuCftaRh3ZMHNKfZRG6ETSSVqemVNzdDelO7Tojkz/Vuhm7plnngmD4rhx40x3XLrr1HRRUTP34YcfhrsfGYFoO+ecc0IyF0XbJc2conoNoBoYtJU0c/o3mWolTNF0e1U0c+Kpi8kf/vAH++STT0yJi6a2S5o53a3qvBCDaApJjEomc5rCVvos3WSYd9llF1u4cOF6z7aSZk77KpWQttGU7iGHHBKWPOiGSEsWoqlDHbBkMre+c6gQzZzGD6UJmsoryqyiZk5cdXP08MMPV1kzpz6qsUI3b0W3MWPGhGn6KOlS6qz0RVvJ/igz9/LLL4fEWzdEujkqz8yt7xwqmcwpPddshPhHZk7t1JRvyfOxZDKn42uZim6O1PaqYOY0rugmT7MIBx98cBgropsMzdLIuOl6oaUy2jQWaVZGCWVk5jRGaamMzhVxUZCiv0u3osmceGpmQAa6pN4lkzkd+6CDDgr6K5nVhpmrImZOF0QZBk2TyhSUNc2KmSstuu6+dCJqikymQdN2ulOeMWNGMTOnNPObb74JhiTa9G9vvfVWMNPaNOjpbjdKPe++++6wXiRay1KoZk7T+ppe1cVaaYKmoddn5sRfSZ3uboveEevfZXajJQmauhBjGWslpOWZOd1Bqz5tugHSAKwkNlpWoAuWpviidULRRRUz9//Pl5LTrDKwShh0vujiEt3QYOY2fGHR2k6xisbpqKTWUWntU5Saqf8ff/zx4WNNMxddOxuZOd0UKcnUTYiMQVnTrBsyc5p9iJY1SF8lSWqHTIvOBY11Wv+odXQyetFWCGZOhk3Tp1rnqWuBOGnNoG4ytR5UumhNXDRVqmRZhk3Xg6JmTmO/rgmaPVN5rZssaea0VlvjnYycpqWLrm3EzFWyUUun+mwlczrxNFUnM6c1SmWZOXVQuXmtMSo6QJDM/c/M6aTVRUprDF9//fViZk53rLobix42kcZKeTTo/vWvf02ZuQsuuCAcIzKIWjSrNSjaSpo56aETWVO1+iwyhFVpzZxSSZk5bbpgaBBUCrA+M1fWmjmtb9OAqnWMepo4WuOphxtk9GQiIs5Fzz8lczpHtH5Fxk8XQSXYRdeHxplmXd85VAjJnC5GGjNysWYuOpdk2mVOquo0q76nbmhOPPHEcOOo76l10JqSlDGLjEF506xK5rRWUcmP1ttqGlXTbxtaM6c+q/o0NkUP/iiZ082RUh2tydIxpHF0DsWdZtU1RdOJkQnN92nWomOIlthoTZyYyeBq/NENYpTsq6wYK3nVmuuSZk77a/2hpqA1XpU0c3HWzKke3RDoYaHogQuSuXQcVw7LbMjMSSxNQ/Xp06eY4dIiSl2Aohhb8bpSBj3lMnPmzLAWQwNFWWZOd4aKepWO6MSLNszc/8xc0a2kmdO0h1KIondNOjG1qPvvf/97GASLTrMqptfUotbMRYuIS5o5nfy6C9cTUdGTYVVxmjUycxFf9cO4Zi56AEIXrV69epmmuJUGaQ2bFtXrHCi6DjSqq+g064oVK8J5JVOuATHa4pi59Z1DVdHMaYpNPKNpJE0FKp0pz8zJFMh4y3Qr9dYm7j169DAl1bpRKvkAhMroYqd+cscdd1RpMycjoAc6ojFYT+0qqR44cGDKSKVj5jReaNy46KKLwtSeTMSGzFz0NLHGqUiTotOsWlIifTRtqCe5tcU1c3pgIErQtX9VMnP6Ployo7FeJmrOnDlheZPW/kabDJuCEqV2uk5ozZzMdjQrE5XL1MxpvJP5e/TRR1NrhDFzOTRq6RxaZk6Dm6aIok2dQBdzxbGKZpX4yP3rZNPCVN1ZRQssi5o57a+7PXUm3T1HT7PKsL3yyivhBJZJ1J3XrFmzwpq56G5YF0edhPpMg3ChPdFadJq1LDOnhE3TDUVNgE5wDVpiJ24l18wpndMTm9HTrEqWNIjLcGvw1cMrmh7R+gdt+n+tQdKFVGWLrt1Kp095K6OkuGgyV56Z05KB6HUVKhudDyXXzCm51AVMaan6rNYyKm3Tuh2Zag2sYqcHU0qumdOTfRqINRhGT2JqYfKDDz6YSl2lo+rWVt45JM00TaspdyUdRZNbb3rEaY/GCC2w1sVIT+Bp3Y+S0+hVMrro6ztHDMVdzJQ2aY2k/l1PqOrvOk/UD7R8QZvOAT1lL4OuTTc1utHRuiFN4UUGUEZHBkX6yFxUlU3fU/1NTwcrKdZi+qi/RWO5jFe0Fe2P0TRrdPOnG38ZbulR1Mz95z//CTeRGvf1pL7q0yt0oq3kmjkt1FfKp2uStNR0om6Q1Le1SUe1UZ9JIy0tUZ/Q8aWvpmdVj3SSeY8edlL/yUft3nzzzfAqKd0o6rtrmYiuyzJzr776aphy1fgeberDYqXxRVPTccyceGoMi/qAGEcpra7/akv02iyNW2qLbnqia4bOHb2eRNf+pMYfnmYtMhrpoqULUfR6BH2kp5QkjO6kdGHSWgg5cZ2smkuXYYsu8FqLJcMXdQANtBpEtWAzWhip9EPi6sTUlKD+fcCAAaFjaNO0op7qi8yDUqSq8EqMOIO+kk6dmJFJjvbV3ZeeXJVZ06a7MBnvouZbr18Qzyg1VYz+z3/+M5XE6UKv1w1ogNTFTYO39JKG0kMnsfSKXuGgsjqWBmZd/JJ6Z1AcXnHKan2ILiDRKyiifTXYi4XMW5QQ6+ZEqVf0PiVdAHQ+6PUKWlOklDPq1zqOBlVdKGSgdDxdiHS+iK2OKSMgjjLSMgNFE1UlELrhiaYpdAyZ6Gh6T2vmoodWyjuHlPTpO2qqV6a85J14HF6eymq9kMYY9dOffvop/L9e8RLd7Ek/XXCiv+v76+ZE/GWmxVgXPTHVuSVjF615VOqt40VPE+uCpXdxaQoruhjpvBNXmRYlqUqgqsqmqVUl/Rrj9RBJ9ER39P1001h0Ck83kBqjtGmdW/ReOv1d6ZymaHXTogd5tOmiLu7SRzeN6sMyfUXHOJXXeVn01VhKB3WuyYzoGJFB1zGlldZmK63VuxVlMDSmycwpWVTf0DmsemVkpJ3MkMa0ou/qzBcNZVDVn2Vy9Z100y+Dquv222+/HXTTuttoU+AiNp9++mkYz2XGZQSL3vyrrM4l6VT0PXPSQD4gmuLWuBXNZkg7nVMaD6OHt3QjG62vjN5zGa3pi56uzTVnzFxMwkrN9HJanez5ntLE/OoUh0BsAjIRGlRLXhxjH4gdUgT00I8SzigpiINGr97RjWk0VRtnX8pCwAMBpdK6Kd/QL0B4aGNltAEzVxnUqRMCEIAABCAAAQhkiQBmLksgOQwEIAABCEAAAhCoDAKYucqgTp0QgAAEIAABCEAgSwT+H2of1Bzn3nq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3010704" y="1303231"/>
            <a:ext cx="1152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79h</a:t>
            </a:r>
            <a:endParaRPr lang="fr-FR" dirty="0">
              <a:solidFill>
                <a:srgbClr val="346197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3010704" y="1841840"/>
            <a:ext cx="1548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Ouverture hebdo 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586829" y="2125582"/>
            <a:ext cx="175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9h-23h</a:t>
            </a:r>
            <a:endParaRPr lang="fr-FR" sz="1050" dirty="0">
              <a:solidFill>
                <a:srgbClr val="346197"/>
              </a:solidFill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3612955" y="2867909"/>
            <a:ext cx="0" cy="191596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>
            <a:off x="3612955" y="2867909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3923928" y="2683243"/>
            <a:ext cx="175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9h-18h</a:t>
            </a:r>
            <a:endParaRPr lang="fr-FR" sz="1050" dirty="0">
              <a:solidFill>
                <a:srgbClr val="346197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3690173" y="2433093"/>
            <a:ext cx="1548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Du Lundi au Vendredi 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4027272" y="3001707"/>
            <a:ext cx="1548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Le Samedi </a:t>
            </a:r>
            <a:endParaRPr lang="fr-FR" sz="1400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5432481" y="1548276"/>
            <a:ext cx="0" cy="310486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5423051" y="1501800"/>
            <a:ext cx="1998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/>
          <p:cNvSpPr txBox="1"/>
          <p:nvPr/>
        </p:nvSpPr>
        <p:spPr>
          <a:xfrm>
            <a:off x="5657541" y="1169818"/>
            <a:ext cx="188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5000</a:t>
            </a:r>
            <a:r>
              <a:rPr lang="fr-FR" sz="3600" dirty="0" smtClean="0">
                <a:solidFill>
                  <a:srgbClr val="346197"/>
                </a:solidFill>
              </a:rPr>
              <a:t> </a:t>
            </a:r>
            <a:r>
              <a:rPr lang="fr-FR" dirty="0" smtClean="0">
                <a:solidFill>
                  <a:srgbClr val="346197"/>
                </a:solidFill>
              </a:rPr>
              <a:t>m2</a:t>
            </a:r>
            <a:endParaRPr lang="fr-FR" dirty="0">
              <a:solidFill>
                <a:srgbClr val="346197"/>
              </a:solidFill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6804248" y="2433093"/>
            <a:ext cx="0" cy="222004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804248" y="2441124"/>
            <a:ext cx="19986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7261150" y="2138602"/>
            <a:ext cx="1403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46197"/>
                </a:solidFill>
              </a:rPr>
              <a:t>5 </a:t>
            </a:r>
            <a:r>
              <a:rPr lang="fr-FR" dirty="0" smtClean="0">
                <a:solidFill>
                  <a:srgbClr val="346197"/>
                </a:solidFill>
              </a:rPr>
              <a:t>ERP en 1</a:t>
            </a:r>
            <a:endParaRPr lang="fr-FR" dirty="0">
              <a:solidFill>
                <a:srgbClr val="346197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7004116" y="2683243"/>
            <a:ext cx="210267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La Maison des Associations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La </a:t>
            </a:r>
            <a:r>
              <a:rPr lang="fr-FR" sz="1000" dirty="0" err="1" smtClean="0"/>
              <a:t>Sasson</a:t>
            </a:r>
            <a:r>
              <a:rPr lang="fr-FR" sz="1000" dirty="0" smtClean="0"/>
              <a:t> </a:t>
            </a:r>
            <a:r>
              <a:rPr lang="fr-FR" sz="1000" dirty="0"/>
              <a:t>A</a:t>
            </a:r>
            <a:r>
              <a:rPr lang="fr-FR" sz="1000" dirty="0" smtClean="0"/>
              <a:t>ccueil de Jour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La </a:t>
            </a:r>
            <a:r>
              <a:rPr lang="fr-FR" sz="1000" dirty="0" err="1" smtClean="0"/>
              <a:t>Sasson</a:t>
            </a:r>
            <a:r>
              <a:rPr lang="fr-FR" sz="1000" dirty="0" smtClean="0"/>
              <a:t> Accueil  de Nuit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L’Aide Alimentaire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dirty="0" smtClean="0"/>
              <a:t>L’Association Quartier Centre Ville </a:t>
            </a:r>
            <a:endParaRPr lang="fr-FR" sz="1000" b="1" dirty="0" smtClean="0"/>
          </a:p>
          <a:p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705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800175" y="2559615"/>
            <a:ext cx="0" cy="22053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0175" y="2559615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79493" y="2160943"/>
            <a:ext cx="2124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64</a:t>
            </a:r>
            <a:r>
              <a:rPr lang="fr-FR" sz="40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fr-FR" sz="2000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Associations</a:t>
            </a:r>
            <a:r>
              <a:rPr lang="fr-FR" sz="2000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endParaRPr lang="fr-FR" sz="2000" dirty="0">
              <a:solidFill>
                <a:srgbClr val="C00000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432950" y="1591926"/>
            <a:ext cx="0" cy="31574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707904" y="1268760"/>
            <a:ext cx="1656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55</a:t>
            </a:r>
            <a:r>
              <a:rPr lang="fr-FR" sz="3200" b="1" dirty="0" smtClean="0">
                <a:solidFill>
                  <a:srgbClr val="C00000"/>
                </a:solidFill>
                <a:latin typeface="Bahnschrift Light" panose="020B0502040204020203" pitchFamily="34" charset="0"/>
              </a:rPr>
              <a:t> </a:t>
            </a:r>
            <a:r>
              <a:rPr lang="fr-FR" sz="2000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bureaux</a:t>
            </a:r>
            <a:endParaRPr lang="fr-FR" sz="2000" dirty="0">
              <a:solidFill>
                <a:srgbClr val="346197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32950" y="1603873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966655" y="2807274"/>
            <a:ext cx="0" cy="18458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32578" y="2472310"/>
            <a:ext cx="19757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346197"/>
                </a:solidFill>
                <a:latin typeface="Bahnschrift Light" panose="020B0502040204020203" pitchFamily="34" charset="0"/>
              </a:rPr>
              <a:t>1200</a:t>
            </a:r>
            <a:r>
              <a:rPr lang="fr-FR" sz="3200" b="1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 m2</a:t>
            </a:r>
            <a:endParaRPr lang="fr-FR" sz="2000" dirty="0">
              <a:solidFill>
                <a:srgbClr val="346197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956487" y="2817159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[Maison des Associations] </a:t>
            </a:r>
            <a:r>
              <a:rPr lang="fr-FR" sz="2000" dirty="0" smtClean="0">
                <a:latin typeface="Bahnschrift Light" panose="020B0502040204020203" pitchFamily="34" charset="0"/>
              </a:rPr>
              <a:t>Les bureaux associatifs  </a:t>
            </a:r>
            <a:endParaRPr lang="fr-FR" sz="2000" dirty="0">
              <a:latin typeface="Bahnschrift Light" panose="020B0502040204020203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79493" y="3101658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Bahnschrift Light" panose="020B0502040204020203" pitchFamily="34" charset="0"/>
              </a:rPr>
              <a:t>Résidentes </a:t>
            </a:r>
            <a:endParaRPr lang="fr-FR" sz="900" dirty="0">
              <a:latin typeface="Bahnschrift Light" panose="020B0502040204020203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03209" y="2198250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Bahnschrift Light" panose="020B0502040204020203" pitchFamily="34" charset="0"/>
              </a:rPr>
              <a:t>Privatifs ou partagés </a:t>
            </a:r>
            <a:endParaRPr lang="fr-FR" sz="900" dirty="0">
              <a:latin typeface="Bahnschrift Light" panose="020B0502040204020203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416602" y="3093491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Bahnschrift Light" panose="020B0502040204020203" pitchFamily="34" charset="0"/>
              </a:rPr>
              <a:t>Mis à disposition </a:t>
            </a:r>
            <a:endParaRPr lang="fr-FR" sz="900" dirty="0">
              <a:latin typeface="Bahnschrift Light" panose="020B0502040204020203" pitchFamily="34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7308304" y="1555985"/>
            <a:ext cx="0" cy="31574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7308304" y="156793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301361626"/>
              </p:ext>
            </p:extLst>
          </p:nvPr>
        </p:nvGraphicFramePr>
        <p:xfrm>
          <a:off x="7740352" y="2028710"/>
          <a:ext cx="834048" cy="92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7561103" y="123281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  <a:latin typeface="Bahnschrift Light" panose="020B0502040204020203" pitchFamily="34" charset="0"/>
              </a:rPr>
              <a:t>100 %</a:t>
            </a:r>
            <a:endParaRPr lang="fr-FR" sz="2000" dirty="0">
              <a:solidFill>
                <a:srgbClr val="346197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7661327" y="1771428"/>
            <a:ext cx="1692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Bahnschrift Light" panose="020B0502040204020203" pitchFamily="34" charset="0"/>
              </a:rPr>
              <a:t>Le taux d’occupation </a:t>
            </a:r>
            <a:endParaRPr lang="fr-FR" sz="900" dirty="0">
              <a:latin typeface="Bahnschrift Light" panose="020B05020402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04962" y="2484108"/>
            <a:ext cx="87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  <a:latin typeface="Bahnschrift Light Condensed" panose="020B0502040204020203" pitchFamily="34" charset="0"/>
              </a:rPr>
              <a:t>100 %</a:t>
            </a:r>
            <a:endParaRPr lang="fr-FR" sz="1000" dirty="0">
              <a:solidFill>
                <a:schemeClr val="bg1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3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267744" y="2420888"/>
            <a:ext cx="0" cy="22053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267744" y="242088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699792" y="2187641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46197"/>
                </a:solidFill>
              </a:rPr>
              <a:t>Les associations à Chambéry</a:t>
            </a:r>
            <a:endParaRPr lang="fr-FR" sz="2000" dirty="0" smtClean="0">
              <a:solidFill>
                <a:srgbClr val="346197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C00000"/>
              </a:solidFill>
            </a:endParaRPr>
          </a:p>
        </p:txBody>
      </p:sp>
      <p:pic>
        <p:nvPicPr>
          <p:cNvPr id="39" name="Picture 2" descr="Télécharger le logo de la ville de Chambéry - Ville de Chambé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7"/>
          <a:stretch/>
        </p:blipFill>
        <p:spPr bwMode="auto">
          <a:xfrm>
            <a:off x="323528" y="188640"/>
            <a:ext cx="1152128" cy="1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30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800175" y="2559615"/>
            <a:ext cx="0" cy="22053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800175" y="2559615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079493" y="2160943"/>
            <a:ext cx="21243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</a:rPr>
              <a:t>22 </a:t>
            </a:r>
            <a:r>
              <a:rPr lang="fr-FR" sz="2000" dirty="0" smtClean="0">
                <a:solidFill>
                  <a:srgbClr val="346197"/>
                </a:solidFill>
              </a:rPr>
              <a:t>Caves </a:t>
            </a:r>
            <a:br>
              <a:rPr lang="fr-FR" sz="2000" dirty="0" smtClean="0">
                <a:solidFill>
                  <a:srgbClr val="346197"/>
                </a:solidFill>
              </a:rPr>
            </a:br>
            <a:r>
              <a:rPr lang="fr-FR" sz="4000" b="1" dirty="0" smtClean="0">
                <a:solidFill>
                  <a:srgbClr val="346197"/>
                </a:solidFill>
              </a:rPr>
              <a:t>565</a:t>
            </a:r>
            <a:r>
              <a:rPr lang="fr-FR" sz="2000" dirty="0" smtClean="0">
                <a:solidFill>
                  <a:srgbClr val="346197"/>
                </a:solidFill>
              </a:rPr>
              <a:t> m2</a:t>
            </a:r>
            <a:endParaRPr lang="fr-FR" sz="2000" dirty="0">
              <a:solidFill>
                <a:srgbClr val="346197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432950" y="1591926"/>
            <a:ext cx="0" cy="31574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707904" y="1268760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</a:rPr>
              <a:t>222</a:t>
            </a:r>
            <a:r>
              <a:rPr lang="fr-FR" sz="3200" b="1" dirty="0" smtClean="0">
                <a:solidFill>
                  <a:srgbClr val="346197"/>
                </a:solidFill>
              </a:rPr>
              <a:t> </a:t>
            </a:r>
            <a:r>
              <a:rPr lang="fr-FR" sz="2000" dirty="0" smtClean="0">
                <a:solidFill>
                  <a:srgbClr val="346197"/>
                </a:solidFill>
              </a:rPr>
              <a:t>placards</a:t>
            </a:r>
            <a:endParaRPr lang="fr-FR" sz="2000" dirty="0">
              <a:solidFill>
                <a:srgbClr val="346197"/>
              </a:solidFill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3432950" y="1603873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966655" y="2807274"/>
            <a:ext cx="0" cy="184586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332579" y="2472310"/>
            <a:ext cx="176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</a:rPr>
              <a:t>250</a:t>
            </a:r>
            <a:r>
              <a:rPr lang="fr-FR" sz="3200" b="1" dirty="0" smtClean="0">
                <a:solidFill>
                  <a:srgbClr val="346197"/>
                </a:solidFill>
              </a:rPr>
              <a:t> </a:t>
            </a:r>
            <a:r>
              <a:rPr lang="fr-FR" sz="2000" b="1" dirty="0" smtClean="0">
                <a:solidFill>
                  <a:srgbClr val="346197"/>
                </a:solidFill>
              </a:rPr>
              <a:t>BAL</a:t>
            </a:r>
            <a:endParaRPr lang="fr-FR" sz="1400" dirty="0">
              <a:solidFill>
                <a:srgbClr val="346197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956487" y="2817159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[La Maison des Associations] </a:t>
            </a:r>
            <a:r>
              <a:rPr lang="fr-FR" sz="2000" dirty="0" smtClean="0"/>
              <a:t>Stockage</a:t>
            </a:r>
            <a:endParaRPr lang="fr-FR" sz="20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197033" y="3308573"/>
            <a:ext cx="12961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Mises à disposition</a:t>
            </a:r>
            <a:endParaRPr lang="fr-FR" sz="900" dirty="0"/>
          </a:p>
        </p:txBody>
      </p:sp>
      <p:sp>
        <p:nvSpPr>
          <p:cNvPr id="21" name="ZoneTexte 20"/>
          <p:cNvSpPr txBox="1"/>
          <p:nvPr/>
        </p:nvSpPr>
        <p:spPr>
          <a:xfrm>
            <a:off x="3829192" y="1807369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Mis à disposition </a:t>
            </a:r>
            <a:endParaRPr lang="fr-FR" sz="9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407087" y="3017632"/>
            <a:ext cx="3384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Boîtes à lettres</a:t>
            </a:r>
            <a:endParaRPr lang="fr-FR" sz="900" dirty="0"/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7020272" y="1555985"/>
            <a:ext cx="0" cy="315747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2170934296"/>
              </p:ext>
            </p:extLst>
          </p:nvPr>
        </p:nvGraphicFramePr>
        <p:xfrm>
          <a:off x="1097736" y="3524017"/>
          <a:ext cx="834048" cy="92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ZoneTexte 27"/>
          <p:cNvSpPr txBox="1"/>
          <p:nvPr/>
        </p:nvSpPr>
        <p:spPr>
          <a:xfrm>
            <a:off x="7404744" y="1699647"/>
            <a:ext cx="16921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Service récupération colis </a:t>
            </a:r>
            <a:endParaRPr lang="fr-FR" sz="900" dirty="0"/>
          </a:p>
        </p:txBody>
      </p:sp>
      <p:sp>
        <p:nvSpPr>
          <p:cNvPr id="4" name="ZoneTexte 3"/>
          <p:cNvSpPr txBox="1"/>
          <p:nvPr/>
        </p:nvSpPr>
        <p:spPr>
          <a:xfrm>
            <a:off x="1362346" y="3979415"/>
            <a:ext cx="87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100 %</a:t>
            </a:r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4" name="Graphique 23"/>
          <p:cNvGraphicFramePr/>
          <p:nvPr>
            <p:extLst>
              <p:ext uri="{D42A27DB-BD31-4B8C-83A1-F6EECF244321}">
                <p14:modId xmlns:p14="http://schemas.microsoft.com/office/powerpoint/2010/main" val="1531695156"/>
              </p:ext>
            </p:extLst>
          </p:nvPr>
        </p:nvGraphicFramePr>
        <p:xfrm>
          <a:off x="3695994" y="1927476"/>
          <a:ext cx="834048" cy="92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6" name="ZoneTexte 25"/>
          <p:cNvSpPr txBox="1"/>
          <p:nvPr/>
        </p:nvSpPr>
        <p:spPr>
          <a:xfrm>
            <a:off x="3960604" y="2382874"/>
            <a:ext cx="87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85 %</a:t>
            </a:r>
            <a:endParaRPr lang="fr-FR" sz="1000" dirty="0">
              <a:solidFill>
                <a:schemeClr val="bg1"/>
              </a:solidFill>
            </a:endParaRPr>
          </a:p>
        </p:txBody>
      </p:sp>
      <p:graphicFrame>
        <p:nvGraphicFramePr>
          <p:cNvPr id="29" name="Graphique 28"/>
          <p:cNvGraphicFramePr/>
          <p:nvPr>
            <p:extLst>
              <p:ext uri="{D42A27DB-BD31-4B8C-83A1-F6EECF244321}">
                <p14:modId xmlns:p14="http://schemas.microsoft.com/office/powerpoint/2010/main" val="2446118809"/>
              </p:ext>
            </p:extLst>
          </p:nvPr>
        </p:nvGraphicFramePr>
        <p:xfrm>
          <a:off x="5523128" y="3291745"/>
          <a:ext cx="834048" cy="92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5787738" y="3747143"/>
            <a:ext cx="872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90 %</a:t>
            </a:r>
            <a:endParaRPr lang="fr-FR" sz="1000" dirty="0">
              <a:solidFill>
                <a:schemeClr val="bg1"/>
              </a:solidFill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7020272" y="1555985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367490" y="1125097"/>
            <a:ext cx="1766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346197"/>
                </a:solidFill>
              </a:rPr>
              <a:t>01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endParaRPr lang="fr-FR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9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228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773889" y="101034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765175" y="1010344"/>
            <a:ext cx="8714" cy="380181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[La Maison des Associations] </a:t>
            </a:r>
            <a:r>
              <a:rPr lang="fr-FR" dirty="0" smtClean="0">
                <a:latin typeface="+mj-lt"/>
              </a:rPr>
              <a:t>Les services</a:t>
            </a:r>
            <a:endParaRPr lang="fr-FR" dirty="0">
              <a:latin typeface="+mj-lt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61572" y="3162365"/>
            <a:ext cx="1267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Wifi </a:t>
            </a:r>
          </a:p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public</a:t>
            </a:r>
            <a:r>
              <a:rPr lang="fr-FR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fr-FR" dirty="0" smtClean="0">
                <a:solidFill>
                  <a:srgbClr val="C00000"/>
                </a:solidFill>
                <a:latin typeface="+mj-lt"/>
              </a:rPr>
            </a:br>
            <a:endParaRPr lang="fr-FR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161571" y="771467"/>
            <a:ext cx="2799598" cy="817575"/>
            <a:chOff x="51249" y="2552811"/>
            <a:chExt cx="2799598" cy="817575"/>
          </a:xfrm>
        </p:grpSpPr>
        <p:sp>
          <p:nvSpPr>
            <p:cNvPr id="17" name="ZoneTexte 16"/>
            <p:cNvSpPr txBox="1"/>
            <p:nvPr/>
          </p:nvSpPr>
          <p:spPr>
            <a:xfrm>
              <a:off x="51249" y="2552811"/>
              <a:ext cx="27995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rgbClr val="346197"/>
                  </a:solidFill>
                  <a:latin typeface="+mj-lt"/>
                </a:rPr>
                <a:t>Du matériel</a:t>
              </a:r>
              <a:endParaRPr lang="fr-FR" sz="1050" dirty="0">
                <a:solidFill>
                  <a:srgbClr val="346197"/>
                </a:solidFill>
                <a:latin typeface="+mj-lt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59884" y="2939499"/>
              <a:ext cx="17896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 smtClean="0">
                  <a:latin typeface="+mj-lt"/>
                </a:rPr>
                <a:t>Vidéoprojecteurs, écrans, sonos, paperboard…</a:t>
              </a:r>
              <a:endParaRPr lang="fr-FR" sz="1100" dirty="0">
                <a:latin typeface="+mj-lt"/>
              </a:endParaRPr>
            </a:p>
          </p:txBody>
        </p:sp>
      </p:grp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1809171269"/>
              </p:ext>
            </p:extLst>
          </p:nvPr>
        </p:nvGraphicFramePr>
        <p:xfrm>
          <a:off x="-224694" y="3442789"/>
          <a:ext cx="834048" cy="92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39916" y="3898187"/>
            <a:ext cx="872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+mj-lt"/>
              </a:rPr>
              <a:t>100 %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458490" y="2452559"/>
            <a:ext cx="436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+mj-lt"/>
              </a:rPr>
              <a:t>41 %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5" name="AutoShape 4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6" name="AutoShape 6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7" name="AutoShape 8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cxnSp>
        <p:nvCxnSpPr>
          <p:cNvPr id="37" name="Connecteur droit avec flèche 36"/>
          <p:cNvCxnSpPr/>
          <p:nvPr/>
        </p:nvCxnSpPr>
        <p:spPr>
          <a:xfrm>
            <a:off x="3902322" y="996283"/>
            <a:ext cx="0" cy="38002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41040" y="355204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3902322" y="996283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4335254" y="711588"/>
            <a:ext cx="503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Espace d’expo </a:t>
            </a:r>
            <a:r>
              <a:rPr lang="fr-FR" b="1" dirty="0">
                <a:solidFill>
                  <a:srgbClr val="346197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rgbClr val="346197"/>
                </a:solidFill>
                <a:latin typeface="+mj-lt"/>
              </a:rPr>
              <a:t>et  de convivialité</a:t>
            </a:r>
          </a:p>
          <a:p>
            <a:r>
              <a:rPr lang="fr-FR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fr-FR" sz="105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4418564" y="1153834"/>
            <a:ext cx="43803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Rencontres inter associatives, travail en réseau</a:t>
            </a:r>
            <a:endParaRPr lang="fr-FR" sz="1100" dirty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1161571" y="3844326"/>
            <a:ext cx="21862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Possibilité de travailler, se rencontrer, planifier.</a:t>
            </a:r>
            <a:endParaRPr lang="fr-FR" sz="1100" dirty="0">
              <a:latin typeface="+mj-lt"/>
            </a:endParaRPr>
          </a:p>
        </p:txBody>
      </p:sp>
      <p:pic>
        <p:nvPicPr>
          <p:cNvPr id="1026" name="Picture 2" descr="F:\7 DOSSIERS PERSO AGENTS\JEANNE\Associations\Accueil nouvelles associations\Expo ppm vernissage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947" y="1513490"/>
            <a:ext cx="3455472" cy="259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1211565" y="2701570"/>
            <a:ext cx="24073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Conseils en amont et accompagnement </a:t>
            </a:r>
            <a:endParaRPr lang="fr-FR" sz="1100" dirty="0">
              <a:latin typeface="+mj-lt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1084498" y="2063348"/>
            <a:ext cx="3775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Un soutien logistique</a:t>
            </a:r>
          </a:p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pour les événements</a:t>
            </a:r>
            <a:endParaRPr lang="fr-FR" dirty="0">
              <a:solidFill>
                <a:srgbClr val="346197"/>
              </a:solidFill>
              <a:latin typeface="+mj-lt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741040" y="224801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2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>
            <a:off x="260234" y="2431419"/>
            <a:ext cx="0" cy="2581757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260234" y="1916832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539552" y="1508088"/>
            <a:ext cx="2124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  <a:latin typeface="+mj-lt"/>
              </a:rPr>
              <a:t>21 </a:t>
            </a:r>
            <a:r>
              <a:rPr lang="fr-FR" b="1" dirty="0" smtClean="0">
                <a:solidFill>
                  <a:srgbClr val="346197"/>
                </a:solidFill>
                <a:latin typeface="+mj-lt"/>
              </a:rPr>
              <a:t>salles </a:t>
            </a:r>
            <a:r>
              <a:rPr lang="fr-FR" dirty="0" smtClean="0">
                <a:solidFill>
                  <a:srgbClr val="346197"/>
                </a:solidFill>
                <a:latin typeface="+mj-lt"/>
              </a:rPr>
              <a:t> </a:t>
            </a:r>
            <a:br>
              <a:rPr lang="fr-FR" dirty="0" smtClean="0">
                <a:solidFill>
                  <a:srgbClr val="346197"/>
                </a:solidFill>
                <a:latin typeface="+mj-lt"/>
              </a:rPr>
            </a:br>
            <a:endParaRPr lang="fr-FR" dirty="0">
              <a:solidFill>
                <a:srgbClr val="346197"/>
              </a:solidFill>
              <a:latin typeface="+mj-lt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251520" y="908720"/>
            <a:ext cx="8714" cy="408000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851920" y="64806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  <a:latin typeface="+mj-lt"/>
              </a:rPr>
              <a:t>6231</a:t>
            </a:r>
            <a:r>
              <a:rPr lang="fr-FR" sz="2800" b="1" dirty="0" smtClean="0">
                <a:solidFill>
                  <a:srgbClr val="C00000"/>
                </a:solidFill>
                <a:latin typeface="+mj-lt"/>
              </a:rPr>
              <a:t> </a:t>
            </a:r>
            <a:endParaRPr lang="fr-FR" sz="1200" dirty="0">
              <a:solidFill>
                <a:srgbClr val="C00000"/>
              </a:solidFill>
              <a:latin typeface="+mj-lt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251520" y="90872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48266" y="2515097"/>
            <a:ext cx="1996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  <a:latin typeface="+mj-lt"/>
              </a:rPr>
              <a:t>19-117</a:t>
            </a:r>
            <a:r>
              <a:rPr lang="fr-FR" dirty="0" smtClean="0">
                <a:solidFill>
                  <a:srgbClr val="346197"/>
                </a:solidFill>
                <a:latin typeface="+mj-lt"/>
              </a:rPr>
              <a:t>m2</a:t>
            </a:r>
            <a:endParaRPr lang="fr-FR" dirty="0">
              <a:solidFill>
                <a:srgbClr val="346197"/>
              </a:solidFill>
              <a:latin typeface="+mj-lt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51520" y="278092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[Hôtellerie] </a:t>
            </a:r>
            <a:r>
              <a:rPr lang="fr-FR" dirty="0" smtClean="0">
                <a:latin typeface="+mj-lt"/>
              </a:rPr>
              <a:t>Mise à disposition de salles de réunions et d’activités  </a:t>
            </a:r>
            <a:endParaRPr lang="fr-FR" dirty="0">
              <a:latin typeface="+mj-lt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13122" y="1139311"/>
            <a:ext cx="1698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Mises à disposition</a:t>
            </a:r>
            <a:endParaRPr lang="fr-FR" sz="1100" dirty="0">
              <a:latin typeface="+mj-lt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838099" y="1204743"/>
            <a:ext cx="21020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Réservations par an </a:t>
            </a:r>
            <a:endParaRPr lang="fr-FR" sz="1100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2775" y="3034139"/>
            <a:ext cx="20054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+mj-lt"/>
              </a:rPr>
              <a:t>La taille des salles </a:t>
            </a:r>
            <a:endParaRPr lang="fr-FR" sz="1100" dirty="0">
              <a:latin typeface="+mj-lt"/>
            </a:endParaRPr>
          </a:p>
        </p:txBody>
      </p:sp>
      <p:graphicFrame>
        <p:nvGraphicFramePr>
          <p:cNvPr id="3" name="Graphique 2"/>
          <p:cNvGraphicFramePr/>
          <p:nvPr>
            <p:extLst>
              <p:ext uri="{D42A27DB-BD31-4B8C-83A1-F6EECF244321}">
                <p14:modId xmlns:p14="http://schemas.microsoft.com/office/powerpoint/2010/main" val="4133581101"/>
              </p:ext>
            </p:extLst>
          </p:nvPr>
        </p:nvGraphicFramePr>
        <p:xfrm>
          <a:off x="557795" y="3395821"/>
          <a:ext cx="834048" cy="929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822405" y="3851219"/>
            <a:ext cx="8724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+mj-lt"/>
              </a:rPr>
              <a:t>100 %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3563888" y="971233"/>
            <a:ext cx="0" cy="3714273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563888" y="962613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7706142" y="2440132"/>
            <a:ext cx="4362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/>
                </a:solidFill>
                <a:latin typeface="+mj-lt"/>
              </a:rPr>
              <a:t>41 %</a:t>
            </a:r>
            <a:endParaRPr lang="fr-FR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5" name="AutoShape 4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6" name="AutoShape 6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7" name="AutoShape 8" descr="data:image/png;base64,iVBORw0KGgoAAAANSUhEUgAAAvQAAAGGCAYAAAAU3hVBAAAgAElEQVR4Xux9CZgV1bnt3w3dLRBUQBBHcCA4JCDBAYJKEIImkDjE62yMVxS5Annq0+/G+8XxRX3mXYmC4sSNcRZnBQeEXPGKQULCkEENEQecARWQobvp7vet3VRTXWeoqnP2OeevXau+jw/ortr1/2utU2ftXf/eu6qlpaVFeBABIkAEiAARIAJEgAgQASKQSASqaOgTyRuDJgJEgAgQASJABIgAESACBgEaegqBCBABIkAEiAARIAJEgAgkGAEa+gSTx9CJABEgAkSACBABIkAEiAANPTVABIgAESACRIAIEAEiQAQSjAANfYLJY+hEgAgQASJABIgAESACRICGnhogAkSACBABIkAEiAARIAIJRoCGPsHkMXQiQASIABEgAkSACBABIkBDTw0QASJABIgAESACRIAIEIEEI0BDn2DyGDoRIAJEgAgQASJABIgAEaChpwaIABEgAkSACBABIkAEiECCEaChTzB5DJ0IEAEiQASIABEgAkSACNDQUwNEgAgQASJABIgAESACRCDBCNDQJ5g8hk4EiAARIAJEgAgQASJABGjoqQEiQASIABEgAkSACBABIpBgBGjoE0weQycCRIAIEAEiQASIABEgAjT01AARIAJEgAgQASJABIgAEUgwAjT0CSaPoRMBIkAEiAARIAJEgAgQARp6aoAIEAEiQASIABEgAkSACCQYARr6BJPH0IkAESACRIAIEAEiQASIAA09NUAEiAARIAJEgAgQASJABBKMAA19gslj6ESACBABIkAEiAARIAJEgIaeGiACRIAIEAEiQASIABEgAglGoGSG/i9/+Yvcf//9BUHTsWNH6dKli+y2225y4IEHyoABA8z/eRCBKAhs2bJF/uu//kvee+89c/rAgQPlzDPPjHIpz7GIwAcffCD33HOPgA8cZ599tnz729+2eIf0NTV37lyZM2eOSXznnXeWiy66SHbaaad2QDz44IOybNky87O+ffvKv/7rv8oOO+yQPrAqkPG6devktttuk6+++srcffTo0TJq1KgKRBJ+y+Dn07vikEMOkdNPP12qqqrCG8lyxscffyx33XWXbNq0qe230N+4ceNk7733bndF8Fkd5YaeP+jRo4d5th988MGy4447Rrk00jmvvfaaPPvss23n4vN14YUXCu7HgwhoRkCloQ8CVlNTYx6MRx11lFRXVxeM5+rVq+XOO++U9evXmzbwYDjllFMEDzAeyUEAXwL//d//Lfvss48ccMABGYHT0OvgkobePg809NExxfMeHfu1a9e2XTR27Fg5+uijozcS80wXDH23bt1kwoQJpsNYyPHqq6/KrFmz2l1q09AHY4InwMDfj3/8Y0HsxRyNjY3y29/+Vv75z3+2a6bUuikmZl5LBDwEEmHoESxGC77//e/LyJEjCxo5aGlpkaeeekoWLlxoci+2PUqo/Ag0NzfLn//8Z/NlgdGfXCO+NPTl5ybbHWno7fNAQx8P0/fff98YNG+0GKOsF1xwQdHGL1cULhh6fDeeddZZBb1Ny2WIS2noPS5wDwzQfetb34onEt/Z7777rsyYMUMaGhratbHnnnvK+eefL506dSq4bV5IBEqNQNkM/fDhw+XII48MzaepqUlWrVolf/3rX+Vvf/ubbN26te0ajKjjVWAhr+0/+eQTufvuu+Xrr7827Q0ePFhOPvlk6dChQ2hMPEEHAlENIg19svjSEW0yoqChj88TvktmzpzZVvpVyjIYFww9EC607CZbuQ3ai2rod9llF/ne974neCuf68B3+aeffirorG3evLndabjuX/7lXwp+6/7888/LK6+8Ytrca6+9zNsddAbhEzCAdNBBB8UXIK8gAmVCoGyGvpCH6JdffikPPfSQ+eB6x/777y/nnntu3g98EDuMzj/xxBOyaNEi86t9991XzjnnHPa2yyQyW7eJauht3Y/tFIcA+SoOv2xX09AXhunSpUuNqccAEeqtx48fLz179iyssTxXJdnQY/TZM8iFlt349QkTjAG6OIY+zpwPvLH9xz/+IU8++WTbnAXc6xvf+IYZTcccvDgHSnFRkotSLRw/+tGPBHMBvblYhXZy4sTAc4lAMQioNvRILFj3nqunnw8Ev7HAK1d82Lt3714Mbry2AgjQIFYA9CJuSb6KAC/HpTT0hWGKQZ158+bJyy+/LPg33hj/8Ic/LKh8M18ESTb0mFyKkhOMSBdSduN/M1pbW2smwHq16FFH6OMYeo+HL774wrx998+VQC4oG4rzBv7vf/+7WcgDnRB0buAT3nrrrbZJ6JwcW9hnj1eVDwH1hh5QYHT9jTfeaEMFr9QOO+yw8qHEO6lAgAZRBQ2RgyBfkaGKfCINfWSoKnJikg09Sl0+/PDDNhN++OGHy09+8pPInR7/5x0151i04H/+538MD6U09Gg/OFcCHYqf/exngjf6UQ6YeKwOhfIsHF7HAp0F/4o9nBwbBU2eUykEEmHo//jHP8pjjz3WhlEh5TuVApj3tYcADaI9LMvREvmyjzINvX1MbbaYZEOP71UYYW+FGpQkoTQp6pKQfm2iLRzeEqulNvS4l//++H+cDsmaNWvkjjvuaFsBD50bvMEJTvLl5Fibnxa2ZRsBpw09avAXLFhgJtfiQYv6SbxKxJr26IFjki7+jroUplezh1p8vJrcuHGj4QPXo24Prxjx5uCb3/xmrFd99fX1Zt1orMCD14ZeHSNe+6FEaMiQIWa93bq6urz8+9f+90YY0NZLL71kagHxcELu/fr1kyOOOMLUHnr1gpjsg0k/UV5RYmIxHn6ff/65iQerCmCd92zXIje8ykR+MHjADK+8cWACE15jYunJoUOHZq1pjbpOsf9VbSGTYhETJlphRAmviVFPCb6hF3yhYbQJPETRi/+Lxb8G/meffSbz58+XFStWmPZxT2Cw6667yne/+13Dcb7JYB75uA4Tx6EXf1uetnv37m10CE7DNFPIA8WPlf/+0Ot+++1nVqLafffdTYxx16HPxQM+Y+ABI25YvhY5FrpOdr6cS/EZR074rGBgAjW/+Izjs4gjyBk+S/k0UCpDb+sZpEWjiAPP/yVLlphRV/9zFb/DcxB14vicDBo0yNo6/YUY+mKfkYV8hnFNsMMNE45nhjciHWciqP+Z65l3aL2chh4c43sJHOCIMw/Av9QmOjXnnXeeeebj8K9LHweTQnnhdUSgUAQSYejjltygBhAj+jCSnnnMBdAee+xhlroKm0CDV5EPPPCA4BVc2AGTileV/fv3z2s6YB5gIPHQ877gc7XduXNnweu+73znOzk7IEFDjwc0JoJ5m5z428boBcyEV8oEs4TNM7DKQNjhrzXM9YDDK0ysFvD73/8+NDfP2ODLBOVUyNU7ymHoYbQfeeQR+eijj8JSlyh6CRp66AurJ/zhD38wnYRcB+Z1YBWnPn365DwHXKLOE2Y57MAXK0aZwHXUTmtYm1E+W9AVOicwS4g16sZS+ELGJPiw3NA+OoEnnHCC1eUHS/EZj6MtYA/tY/Ut1ABn67DYNvS2n0HIodIaRWcZ3xmofw57/iNeW/ucoK04ht7WMzLsM5vr99kMPeYW+NdhjzrK7V/u0RtcgREup6EH1/iOxvegxys2VcMgQ74j+B0TXHgj2FHIN4BVKBe8jgjYQEC9oQ9OisUXHtYRxghgtgPn/+53v2sbPY4CUtj6tcH6vChthm1aBQOPdfH/9Kc/RfrS8UwvRrIx+z7baLjf0MOY4wHnnyjkxe2NQOD//jV3sTFH2NKiwRWDevXqZToCeEPhHfiievzxx01ucQ+83cAKRN4oZakNfXBJuyjxhi2N5jddePhjlDwqFvlWaMg2+SssXpv7LeD+2KjHezMTdm+8soe58zqr+XaKhSGA+feWlQ1rG7/Hxjc//elPBa/Biz1K8RkvpE3kgWcH8sq2aZpNQ1+KZ5AGjQYnSEbRBj4neK6GPf/C2opq6G0+I8NiimPosautf7Q6atmNf7lHr87cr9VylNwgT2w4+MILL7SlHOU7Lbj2fLBOPlhfH+ZBCuWD1xGBYhFQbegxGghzjg+cd+SbvQ7zgIe5V0aCazCiig2psFQlHioYkYLJxQcfmxR5I6b4kGI5zODoKL70EANeH+KAmcNDH+UXGInHyCc+8CjXePHFF8153qhQrno7nI8RpMWLF7flhfsfc8wxZmQTo+X4gkF5yvLly03JjLcxSj6D5jf0XsPIGQ8orLuPa7GG79tvv23KFhAHDJq3LFeUJUGB8fTp083rbBxeraFfiBiVR8weDhh5BgcwKHjVjQO4YvQS5/kxy/dKM2pNdtSSm2yGy9MLypLANeLEeVghY+XKlW055dILcvN/kUEfwAF/0PaYMWOMxtA24gS/+DL0b5OebVQsuDEa2sXbGuCPsizglkvbNlZnCH4OkCd4Pe6448xospcPOkgYlcv2ViiXoceIPDqWfo2jYzdixAizFjTazvUZs7FqVSk+48FnEfjCsncYAUUnGHyBU3RggJn/Mw5sc30WbRn6UjyDKq1RfJ7wrH7nnXfMMwbPu6CO8HOUIeIZiOe1/41rVPOa70s3qqEv1TMyjiHINkIPQ+9fSz5KiQnwxPcu3nD5zW4lDH3wOxClpXhbnu/wVwDkelPtfyuNtjg5No7SeG65EFBn6PFQxitTrBv8+uuvtzM6eFigtg1f8sEj+GWCUS6UnGCb71zlBjBo9913X9s9si2Z5X/o4eGGkhAYqWwHYsBDDEuj4cD5GG0OjrThVTDu622ahW2rTz311HalJv72gx2bXKMdwYcZMMDSXfk2w/CPxkQZecBIM8p4kGuw1hAxB9fyDTNcweXk0Eauh7BNQx80/fjyh9k69thjs779gFnGlzD49TqBMOjjxo1r66R4nAUnZ4W1jc4gas2BHY5stZ/BjhQ6SPjyzVVHjs4qys68daCjjFTle+jg8/joo4+2tYf6UmjbXx7lXZ+tI47fZTP0QTMNbeMzhjcb2XKDXlAXjTdA3ucHn0dcE2X+R7YcS/EZ93+uorwlCY5so+OLCYmYK+A/bBn6UjyDKq3RoOkK2zwQRhQdAHwP5Htex/kyjmLoS/mMjBNrLkMfnAgaVnbjH+H2d0QrYeiDOfnnMGXDJshFrnKa4HmcHBtHaTy3XAiUzdAXm1BYWUxwhzqMoJ944omhE+f8xifbaITfJGOkc8KECXnXsMdseYxWwPShLh/mFCOY3hF8WGK0Dl/cXbt2zQsR3iqgXW9EKdtDNmjoo4y4w0xiMw1vgm++FYSCrx6zte83/DAyqB/HF2u+I/iwzPUQtmnog1/+GD1FpyqfKQx2GnPlFzT0UXjAyhIwgTigdXRc/W+L/Lln60gF8YWp9joJKL8CpijXKuSAZu+9914zARdHlI15gnrNZej9PEQtewh2nKN0RPPlbfsz7h+xxH2jfvn7OwG5Ou02DH2pnkGV1Gjw2RT1rVTwOZCvLCzKZyeKoS/lMzJKjN45uQw9fh+n7CZbuQ3a0GDowxZ7CHKBAbBcO9H7n9FR3lzE4YLnEgEbCKg39FEnwPlnosf5gg+u2BIcHfZ/2YeN0EchJGig47y6878azFa7HjT0P/jBD0zZQr4j+EWYz3wEl/bKFjtGT/EHpT1Y9QQj2GHLngVHy1HugjWEg6t92DL0MIQPP/yweQuEI45eghOkssUaNPRR9k0Ichc0FsHcw0boo2gx6jlBzeKtF7gPO/xf9LkMvV/TcUoegjEV8wbC9mccHVSUaGHkcsOGDeYzCMzCjmAc2d7u2TD0pXoGVVKjWCkGk/BRSoM3BRhEOemkk0IHdIIxF6Mj8BvF0JfyGRmmMf/v8xl6v0ZyvWlGW7nKbbQY+nwbVQW/+8KeP8Fae06OjaM2nlsOBFQaehhBjG5jVBEP5jBDiA8mJtRhtAUHlo+EkcQoV9gRnBkfvDb45YcylkMPPdTUoKOcJO7qIf419bONxOaLFwYUq4DgyHat3xCgI4SJdf63A7naxnVYHSBXGY13nb/TFHUELAx//D5o6HM9hG0Zeoxe422Ht6pNrg5EttiDesHEzIsuusjMp/COKCNTwbbDcgt2PMEvuMUSkSjLKLTcJAo/UYxmtnZQy4w5GrkmxQZ5wMgYRsiiLEcJzeANBHDDEefaYKy2P+NRMM12TlinLmiSsmkP52CDHCwTiyPbZ6lUz6BKarRQzPOZ2kLajGLoC2k36jMyTtv5cg++lctVBun/jAefo1Geg7bzCuaU77kQfKsfVm8ffLMVZyAoDi88lwgUikDZDD3qk7OtIIBSD3yRYUk/b1KcZ5oxgTDKOtpBY1AoGLgu+CWZbfKY1z5GkFEWgXIN1MmHdTxwnf+1XTFx4trgKK7fEOR6ZZ/tnsGSl2wTXYMPs2JHJ9AeJi+jE4Z9AjCi79Wml9rQB980RB1xjmrYo4yixjX0OD84kc5rA58XmHrUkmM+BiarRjHFUfXnzydXbXe2toLmJqjXIA9R48l2XiFbxnvt2P6MR83DmxSLSen47GJyuH9ydLbyjyjaCjP0pXwGVUqjUTHHeRhVxkR3PHvefPPNtnXL8btiNy20aegLeUbGwSGsM+MfwMn2Rjj4fRZ8u1EJQx8cRMhXQ59v7flcOPqvwTnZvivjcMBziYBNBMpm6MMelPgiwyi7t0IBksSkQ7x2hsnOdwQfosUAlG2WO74AEBs2HMp3oMeOmr18G9/4v2yLiRPXBks5CjX0wQczcD///PPbTXiMu/KBlxtGYLCKCb5AsaoNRsXRifM2z4pjzsJGsf339K/eE3yoh32RhfHixxmduuBax1FMV/AeUXLzjGfYUqeICXsgxN04LVfe/rKYXKPC2a4NjqKHlRGF4Z7v99k0G6c9m5/x4H291YfAMcw7OrLozGBEO9++BKUy9KV8BlVKo0HM0VnCQAXwxrMHeGPQAM8ebzJ1Nn2EfU+FaaoQQ2/zGRkWn//3Yc/BsLIb/0Bato5+JQy9/y02cs01WBOc5xIHN/+5uTo6hbbH64hAMQioMfRIIrjqAH6WbzUNL3Gbhj7XCCRGS7DMJFawibJWNurxMCE0uAymzS/T4IhIMYbeXx+YrWbS/3AOqzUEL/jyxEokWMosyuYufhGXeoQ+7Iss7AMVVhpRKkOPuGAAvWUO/cuz5ooZ69qjljjXRkVhueL3fs3GNfT+jlUpDb2NL1Zbn3EPU7SHET3sDuxtrhUFb++cJBj6bDXnldCohxnujYUOMH8jynM6yEc5DX0pnpFx9BX2HAwru/GPhmebfFoJQ48lc3Ff78g1fyk4kh8HN/+5nBxbKHK8rhQIqDL0SDDb6hhhK5AEDX3YUlXFAOnfxh2vbBFvLsOaba3yQs1RlJiLMfTBWkb/KjrB0Yx8JSrAAmv848Gab/TRmyeBFWBQe/ncc8+11UNrN/TBuQyYr4G5F95RSkPv14G3tT1495csBbUStslZmLaKGaGPY+iLNVNheUT9fbGfcdwnyiZcmH+DDhIGLWCI8DlDJ7ichj5OBy0qfpXQKO4Z5S0LStHwFhafV7zFwgAOlmP1OlzFajDKCH0pn5FxOAoz9GgrX9mNv3Qrm3Eut6EPdkByzVELbo4YB7Ns5xZbflrs/Xk9EfAQUGfoERgME9Y6916N4iGM9cGx8VK2IzgZK84kx2KlgIcIylEwCQ3GCg90/xFcNcZvjuLUI0eJsxhDj/ZzLVXmH70PWzIxG3e77rqrDBgwwLytwL+Rt38SZ9SJUVHKUpBH2MZSWAXjtttua+MqKTX0+TSAUgfs4AoNgINgR7OYScz+L2Z0xFCOFWV3VpQ83H777W1LrQZHnIOTUcMmpUX5DJTinLif8WxvGmEuMM8GJhL7aGCZWmDpP8Le/ODcKJ3FsBr6Uj6DKqXRbDuvoiOL7wLgjmcPPgMYZPHPL4liauNoKoqhL+UzMk6sUXLPVXbj/87NtRlTuQ19cJJrrjK84H4J6NxhyWJ8t0U5vPJglHHh4OTYKKjxnHIgoNLQZ3s459tUKtgzz7YxTznAxD1QI456e2+9+KAB8o944Isl37q3cWMu1tD7Jyn6XyX6DUC+NdWDI/l4QKLsCCsN5JukGay1LvUIfTGr3ARXVApb5SbqCGjUzkpUTWD0HisioX4YR5xVj4L3wKRlbISGka04mg0a9qChD3bEi5nYGhUXG+eFfcb9a1vjftit9Iwzzsi5cZwXU7D+t1QlN6V8BsXB16ZGg0sKYpI45l9hJbJ8Bz4f2KW4XCP0pX5GxsE/iqHPVXaDjcmwKReeh7nWei+nocezCWVWKG/zjlwTVoOfzzhLR3tt+78T8TNOjo2jPJ5bKgRUGnokG9w50ftixEM6uD45fudf8xqmA9s9o2ykmAMPK3z5od4OteAYXUNPPuzwLwuHc/1fzMEvHtQ2w9TbWHawWEMfXJcX+OHNCDaewugvjnwPP2CE5SC9Ca8olTr99NNDV1wJGr9SG/pyrkNvy9DjSwi18zCTMCnnnntu6IhSsE600HKC4Go0YTtHep+P4IoQQYMa1Bs6gNh/AJ3Gch2l+Iw/8sgjpo4bR5zVpoImoVSGvlTPoEpqFGV+L7zwgsE8TqfT37nBtYV+Rjy9ho3Ql/oZGedzE8XQoz0/Rt6oN1Yzwuc73+aB5TT06Jj99re/bVslKteoebCDUujoevAzFGVeWRxueC4RKAQBtYYeyQS3r89n1IMfMJgelAZgCb98BzZ+8XZKxRKZWPbvuOOOM8tlBkdj0eYFF1wgeAOQ7/Ab+uAqKMERmqj1zd4upfjSRMkKHiCYkIYSFu8o1tCjHf+a9JhoiJEHGA1gkevVqnf/4BdElFKWbCMrpTb0iNfGTrG5OjhRyiKC+gkboQ/uJBus28+mx6Chj7LBVbZ2gsYbJhUr+4CnXAdWE8E68d5a/zgvm0ENjpbtu+++ZmQ1WI4SvA/mDKB96AfxHHbYYYKlcePuC1GKz7i/5CXsM+PlhQnOeA6hTMk7SmXoS/UMqqRG/Z+5bCtPZdNpNo2W2tCX+hkZxwRENfT+ARdge9ppp5kldPHZzlfKVy5Dn23wL9dO8cGynELLc4NlnVF3RY/DD88lAnERUG3o8WWLDY/wyt87YNBh1IOvUoOmA+eHrZCDLzZMiPI2pMI1wQd60HBgrW+M/md7S4DrUc6BiYDehjfZeu7BNjFKgE2gYGayHTAt//M//yMvvvhi27yCbKbXhqH3r0mPHHfZZRcz4RJH2OSf4Eg7OgToAOVanx+c4aGP0TX/BNqohh5lDHgLEDzCauhxfrYHMgwh3khke1uC+PAlhni9WJHf+PHjTT20/yiFoQ92WMO0jZGoxx57rKDdcLNpEEu23nvvvdLQ0GB+jc8fTD30HTywayfuvXz58na/ymZQsy0fF/YZQw0sXvd7nQXwhTdn2bQQ5YFo+zPuH2nHFz3208BStrnKzvC5QZlecNWiUhl6YFKKZ1AlNRocacd8jBNPPDFnBw/POZSkrVy5sp1ESm3oS/2MjKJ375yohj44qo35M1iCGD/P951QakOP7w8M+s2ePbvd/g35BvOCu1cXOsgBDINvIHOVHsXhhOcSgWIQUG3okRjMJMo4/EuQYadWmOqg8crWU4dZhknDpEyMbHubuaCTAIMGc+Ad2QxatlEcvHb8/ve/bwy4txstjAm2HYfp9urnc03mzTZHACOLMDLYJt7bgRamE69osY08vni81XQwqo8OACZ7+Q8bhh7tZdt4Jspr7ODmU2gLmKJMZ7/99jOdIG99aMSKL2EPK38euXb6DX4ZonMHHeAewMSb8BbF0ON+wde0+JnHLUZuEC9ywnnZOMD8gGwmshSGPlfnFjqEDqBtr6MCzeBLzj86nuszE/Xhke1NCvDGGxyMjuP+wAqfK/9nwN9+NoOaiwdwizdlyA2fMXSiUM4AIwrd+DdgQo16rlK8KPnZ/owH3/5AmyhTwmcbnVt8loAV9mfAhnrALNva6Nk6rFG0FTYpFpiU4hlUSY0GR16BMZ75o0aNMp1OPF+9iePAHPMVsi0livNh6gs9wkpuSv2MjBN3VEOPNoMdJvwsbFS6EEOPASQ8U3INmOE5gOca+Mbnx9uF2ss728py3u+CgwfFLBSANoOliIWW78ThjOcSgXwIqDf0CD64+yC+IFGbjcmWwQMPKYwkxl2DGAYC9buYTBU8shm/KLJCjx0jh9nKB6IssZbtHsgdpTYYgQqO+Nky9MGRNsQRtUYwOJIbBSdgv9tuu7W9iclVd55vR2D/OuRRDT1iQ106VlSKs044vmzAAUxatlHXKKYrm25RQuLFkc38ZuuwRsE36gZtYW3hyxOjz159eNj5eHMBfLwyklyGHu3AYGFUP/gFHXYPrF6CdqPs0pyvLZuf8WzGNiwPGE7Mp0EcHl7ZRoujaCuKoUc8pXgGVUqj2TqcYZhDm5ivgbJLDBbgKHbJ4zBDj3uU8hkZlrP/93EMfXAwBe2EGeJCDH2c+IPnYs8NPAvw9jLbEexoh71xDoslW1UAJ8eGocbflxKBRBh6fPGgjMVbsQOA5Cp3wO+wesLTTz8tmIkftqkRHuoYBcRIbz5TgAcavijxqjHsgOlG+QaW2cw10oA2YF4wKx8lJ1GMjDcijdHjbIctQ59tFClKPbwXE0YcYc78o6jZ4gU23sRb7OjorZqQrwY2uOSb165/CdA4hh7Xg1NMZPSPaOfiGOYYI/PogOQ6opiu4LVhNfTe+TB7Dz/8cLs3NrnigEmEQUHpgfcmKUy7Yb/Hl9grr7xiOtn5NOttrIY3BeAWRz5Dj9/jbRw6V1F4QG54M4C3P5jvYuOw+RnHMwufAXwWwp5BGERABxGdEwxGrFixwqQTtllPro5vVENfimcQ2qyURqFN6O3111/PuwcGYgR2eAOEN2xPPfWUvPHGGwbzYnccjmLocZ9SPiOjfhbiGPpg2Q3uEbboQfO3MRsAACAASURBVLkMPb5vBw8ebErbcj3nggshRHnjHAXHYCch6sBXlLZ5DhGIi0AiDD2SgimAqfePpMI0//CHP8w6SuptDoMH9Ztvvmle13uvtWEYUdYCIz906NDQSa4eqHjdhzgWLlxo/sYXl1dPjVF4tInXvF4JQlQy8Mof9caYTIv1w71VYmBa0MlATTkm+eDvfJP+bBl6xO2vDwxbez5bnuAJX6xLliwxOXnYezgBo0GDBrU9gINrA+daSQW8YrInyjrw2tXPKWq6UdoT19AjfvCIL7hFixaZETSPW48DjOShDhrmK98SnGirlIYe7QMDmE+UDsD82dB2VK165+GemNeBNxzgDvjhc4VJ2t/97ndNRwIGK9/GUtnumYsHnFvMZyxqfjY/4+AJgxD4LOGtFz7nOPyawuca69J7mvJrJ9sr/CjaimPoPVxsPYO89iqpUXTQMVCCzwY+x95yq+j04xmKZwvKtLxnqX8hgGJ3/oxq6IFTqZ6RUbUex9CjzbjLnZbK0OM5g7d/KM3EW3pwGdapx3fQHXfc0bb3iC3j7Z9zBozCypCicsPziEAhCJTM0BcSDK8hAk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I09PHw4tlEgAgQASJABIgAESACREAVAjT0quhgMESACBABIkAEiAARIAJEIB4CNPTx8OLZRIAIEAEiQASIABEgAkRAFQI09KroYDBEgAgQASJABIgAESACRCAeAjT08fDi2USACBABIkAEiAARIAJEQBUCNPSq6GAwRIAIEAEiQASIABEgAkQgHgJlM/TLly+X0047Tf7jP/5DzjzzzJxRvvfeezJ16lSZPXu2vP322zJo0CA55ZRT5LzzzpOePXtmva6+vl5mzZol99xzjyxYsEBqampk5MiRMmHCBBk+fLhUV1dnXNfc3Czz58+X6dOny7x586SxsVGGDRsm48aNk7Fjx0pdXV3We61evVpmzJghM2fOlCVLlkj//v1lzJgxMmnSJOnbt2889Hk2ESACRIAIEAEiQASIABEoEoGyGPoVK1bIxIkTZc6cOfLAAw/kNPRLly6VCy+8UN544w1jlPfaay/Bte+//76MHj1apk2bJv369WuXMsz8TTfdJFdeeaV07dpVDjnkEGPOFy5caP5//fXXmzY7duzYdl1TU5OJAyZ8w4YNMmTIENMJwP3x/yuuuML86dKlS7t7ffjhh6YtdDb69OljYlm1apXpeAwcONB0DoYOHVokJbycCBABIkAEiAARIAJEgAhER6Ckhr6lpUVef/11ueiii2TZsmUmqlyGHiPf48ePl7lz58qUKVPknHPOMSZ848aN8utf/1quueYa0ymAee/UqVNbho888ohccMEFcvTRR8ttt91mjDbuu3jxYmPYP/30U3nwwQfN6Lt3YBQfbwl69+5trhk8eLD51cqVK2Xy5Mny6quvyl133WXeKHjH5s2b5fLLLzediquvvtr8G3GgQ4GcLr74Yhk1apTceeedOd8kRKeFZxIBIkAEiAARIAJEgAgQgWgIlMzQf/LJJ3LLLbfI7bffbiKB+f38889zGvonn3xSfvKTnxhDDdPuL3lZv369Mecvv/yyPP3003L44YebNr/88ktTioPReP/PvdTxRuDkk0+Wc889t61NGHCY8VtvvVWeeOIJOemkk9oh5ZUGHXDAAaa0plu3bub3ixYtkhNOOMGM5vt/jt9t3bpVrrrqKvM2IFub0ajgWUSACBABIkAEiAARIAJEID4CJTH0GM3GiDVGqw877DC58cYb5bXXXjOmN9sIfUNDg/z7v/+7GZmHCf/+97+fkcl9991nRu1vvvlm0zaOP/3pT/KjH/3IjIxjpB0lNv4Do/5nnHGGbNq0SR566CEzeo/yHfystrbWjNzvvvvu7a7BuT//+c9NWc1zzz3XNnqP2C655BK54447zJuE4IFRfdTrIzbki/Z5EAEiQASIABEgAkSACBCBUiNQMkP/m9/8xkxoHTFihBltv+6660ydezZDj5H2s88+Wz744AMz2RSj48EDZTJHHnmkMdMw1xjxf/TRR01ZDDoK+FNVVdXuMn/HAh0KlN1gNB/1+Keeeqp5g9C5c+eMewVj3bJli1x66aXmbQMm0qK8J3igjh5toowHHYUePXqUmju2TwSIABEgAkSACBABIkAEpCSGPhuu+Qy9N2qO67yR9CiG2Rs194/aB68L3vfZZ5+V448/Pu9IOgz5WWedJddee6388pe/lHXr1pnVb9Cp8I/a+++1du1aU5ePmn10NDCplwcRIAJEgAgQASJABIgAESg1AioMfZTR7Wzn5OskeMAFzwma9WwAB8+JYtajnFNqMtk+ESACRIAIEAEiQASIQPoQoKHPwjkNffo+CMyYCBABIkAEiAARIAJJRYCGXpGhxyRfHkSACBABIkAEiAARIALuI+Atm24jUxWG/uOPP27bbCrbyjNI1Cu52XPPPeX+++83y0liFR1s9JRr5Rlc55XcYL16TFrF0peYFPuLX/zC/K5Dhw4ZOHoj9FiGEudhsymspY8JtY8//rgMGDAg4xqv5GbNmjWCe+2///6x+KGZjwUXTyYCRIAIEAEiQASIQOIRsGXqVRh6rnLTugQnDlvEJl7hTKAsCFB3ZYGZN8mBAPVHaVQSAeqvkujz3rb1p8LQR1mH3huNj7MOvTfyj/ajrkPvjcZjx9o469B7I/+FrkNvm1h+VIhAFASouygo8ZxSIUD9lQpZthsFAeovCko8p1QI2NafCkMPsNK+U6xtYkslQLbrFgLUnVt8Ji0b6i9pjLkVL/XnFp9Jy8a2/tQYeuzqik2jMDKO9eWxDjw2pNq4caP8+te/lmuuuabdplIecahXv+CCC8xmT7feeqvsu+++0tLSIosXL5ZJkyaZzapwjn8zKKwnjzXjsQnU1KlT5dBDDzWbUq1cuVImT55sdokNboCFTaouv/xymTZtmtnE6rLLLpMuXbpIfX29ORcj89hE6+6775ZevXrF1pVtYmMHwAtSiQB1l0ra1SRN/amhIpWBUH+ppF1N0rb1p8bQA+E//OEPMmHCBFm2bJnZmGmvvfaSFStWCDaewkRWmOl+/fq1IwOGH5NX8adr165yyCGHSGNjo5nAiv/j55g427Fjx7brtm7daibSXnHFFWbC65AhQ6SmpkaWLl1q/o+f4w8Mu/9ALBMnTpQ5c+ZInz59TCyrVq0yE3YHDhwo06dPl6FDhxYkFtvEFhQEL0odAtRd6ihXlTD1p4qO1AVD/aWOclUJ29afKkMPpN977z0zao5RchjlQYMGySmnnCLnnXee9OzZMysZGCWfNWuW3HPPPWY3V5jzkSNHms7B8OHDpbq6OuO65uZmmT9/vjHh8+bNM52AYcOGmR1hx44da94OZDvwJmHGjBkyc+ZMWbJkiel4jBkzxrwN6Nu3b8FisU1swYHwwlQhQN2lim51yVJ/6ihJVUDUX6roVpesbf2VzdCrQ1JZQLaJVZYew1GKAHWnlJiUhEX9pYRopWlSf0qJSUlYtvVHQ69EO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KY257+p7zzRRc5eN8esutOVbLbztXm7947VUvHDkqCZBjOIWD7geIcQEyopAhQfyWFl42HIED9USKVRMC2/mjoK8mm797/+fh78vw/euaMpmfXKum9c7XstnNVO8MP499zxyqprlKSCMNIFAK2HyiJSp7BVhwB6q/iFKQ6AOov1fRXPHnb+qOhrzilrQFc+cAqWfBB94KjgZ+H4e+9U+vfMPq9McK/baR/l650/AWD6/CFth8oDkPF1EqAAPVXAlDZZGQEqL/IUPHEEiBgW3809CUgqZAmJ9z5ufxjbZdCLo18TU0HlPCI9O7WavaN6d9m/PEGoPs3aPojg+nIibYfKI7AwjTKhAD1VyageZusCFB/FEYlEbCtPxr6SrLpu/djc9+STzbUSued95S1X7fImg0tsvbrZlm7oUW+ri9fkJ1qvZH+7XX8Xj0/Rvl37kzTXz42Sn8n2w+U0kfMO7iEAPXnEpvJy4X6Sx5nLkVsW3809ErUkYvY+q1iTD1M/toNzbLG/N36/zUbms3fX3wtsqmhpWyZdO2Ekf5Mw99rxyrBSD9+zyMZCNh+oCQja0apBQHqTwsT6YyD+ksn71qytq0/GnolzBZD7OYG2T6i3za6374D8MVGkfrG8pn+bl38hr91Iu+uO7ZO4O21Y7V0rlMCfMrDKEZ3KYeO6edAoLGpRdZtElm3uUW+2tgi6zfj/y2ybrPIV5uaZf223+Fnq9c1yKaGDvLjwTUycTQfChRVeRHg86+8ePNu7RGwrT8aeiUKs01sMK2N9S2yGiP7baP720t6vFF/mP6tTeUz/cGVe1DPj595pn+HGiXkOBxGqXXnMHSpSK1h6zYTvlm2m/KNzdtMeuvvYNTXG8PeatybmguDZsj+HWTSsbVmqV4eRKAcCPD5Vw6UeY9cCNjWHw29Eq3ZJraQtDZsbjX9rfX77ev4YfpR2oO6/pYyef5sK/d4Zn+XrmJG+ms7FpIpr/EQ0KA7slEeBOobvVHzbSbcGPBtpnwTRtJbTbsZRd/27+YyfdY9BPrsUi2TRtfKoL7cfKM8qkj3Xfj8Szf/lc7etv5o6CvN6Lb72ya2VGlhNG71+mZZvb59HT9G/ltNf4t8ubF8LiC4cs+u20p6thv/Km7MlUcMSdFdqfSc1HY3N7SWsHgj4yhtMSPkMOIbYdhbR8uNMd/273J1xIvFtKaDyORj6+SHh7C3XiyWvD4/Anz+USGVRMC2/mjoK8mm7962ia1kWjD0n69vHeHHxF1vxN+U+2xsLftBXW25juDKPTD7/tIerN6T1o25XNJdufRk+z6bGjAy3txWd27qzb0/baUu20fN8Sat3CPnUXPG3JidOlXJTp2rtv+Nf/v/36lKduzcet4/3/yz3Ld0d/nrZztm3OL0oTUybkRt1FvzPCIQGwE+/2JDxgssImBbfzT0FskppinbxBYTSzmuRUnP5+tg9kVWtzP9zYJafnQCUPdfrsO/co9ZrWfbSL9X2uPqxlxp012p9QTNemUsXtlK2+TQLRhR327MYeLXb5GylbDFzb1zXcCUdxJjzHdsZ9hbjfmO2wx7VcwFrjz9Lfv62/LggsaMEL93YEdTgrNzl5gNx02W56cSAT7/Ukm7mqRt64+GXgm1tolVklZRYXij/J9vK/Hxr83vmf4tFVq5xz/C37OrSM8dqxO5MRd1l1uiG7a0bCtp8WrLt6/Y4q3c0lrSst2kFyX4El4Mc74jDLlnxn0j5q0Gvf3IOgx6Od5a+fU3969b5YZnMzfd6L9bB2PqD9yDk2VLKJFUNs3nXyppV5O0bf3R0Cuh1jaxStIqaRgoO/BG+Y3p39Bi6vu9tfm9ib1YRq9ch7dyT6+dWpfn9Mw+Rv01bsyVFt1t2CLyVVttubQtpdhmzLdsW8Vl2wh6OUvC4mqzcy1Gyqula1aDLoER9NbN4OKOnMeNqdDzg/r7x6fNcs0T9fLpuvZL5XTdQcyylqO+xbr6QrHmdZkIpOX5R+51ImBbfzT0Sni2TayStCoeBsw8ynq8UX6YfvwbdfwY5W+dzNsszQUutRc3QW/lnl13al2lByP7ftNf7o25kqi71jXNWyd8wqS3lra0lq+0TQT1Sls2twhqzrUenWu3jZyjlAV/dvDqzVvLW1r/VG+rQW/9WTlGzsuFVzb9bWkUufrJLfLHd5oywvjZ0TVy9pGsqy8XP67fJ4nPP9c5SVN+tvVHQ69EPbaJVZJWIsLAWtsY2UeJT+so/zbTb5bpbN2gC3+X6/BW7um1k7cuf7V4u/Da3pirkroDouu81Vl8K7K0bURkfrbdvKP+HCPtWg9Mvm4taak25S1eXXlwgqgpfdlW8tIh5VUk+fR3+9wGeWJRZl39sQNa6+o71bKuXutnISlxVfL5lxSMGGfpELCtPxr60nEVq2XbxMa6OU8ORQCjhv5RfrN0Jyb0muU7W0f8v9pUPtMP87grDP+2FXtaJ/LG35jLlu5Q/rR9ZRZvTfPtteXrt9Wjt00U3dQsX2eWS4fyUK4TYBbNBNAdto+UY+L09hVctptyY9w7V0nHlJvzQrgJ09+sJY0y5YWGjKYH7N1aV79vL4JeCO68phWBMP0RJyJQSgRs64+GvpRsxWjbNrExbs1TLSGwqb51uU7/KD8m8uJnrSP9LYKJluU6YEBRwrPd7LdO3kWpj7d6z1+W/cmEM3jw4LawsFtwsHxlQ9t65j6T7psQ+nUZ84qLH8y5NyG0bYUWs1pLZr1564otInhLwqP0CER57i37oEmueWKLWWPff2BOCkz9kf1ZV196pty8QxT9uZk5s9KAgG390dBrYJUjBUpYKH0YMPSeyfdG+TGxFyP92JgLpn9TQ/lM/zdqm2THukbZsWvntvrzci4XGhfxHWpaJ4T6V2xpLWGpNqPnZqJo2wourSUwNR1pzuPiXK7zo36hYW+La56sl7+syqyrv3BkrfzLETXlCpn3cQiBqPpzKGWmoggB2/qjoVdCrm1ilaTFMApAAKUr2Ub520b7NzRL/dYCGlZ2yQ412yeEtpa3eJNAfSPqZkLo9iUVsYsoD3cQiPvcu/n5Bpm9NLOu/vjBNWa0XutqPu4w5lYmcfXnVvbMptII2NYfDX2lGd12f9vEKkmLYZQIAdTrm/Ies0a/V9/v1fW37s67tUwr9yDFOoyc+yaEeqPk3uh5W8mLb9fQWlZKlEgdyWm2kOfe44saZfrczLr6w/ZrnSy7Rze+kUmOAiobaSH6q2zEvLtLCNjWHw29EnXYJlZJWgyjggh8gd142ybvtq7i443y4+dr1rdItuKeuprMCaGm9hz15V5Jy7YRdW9CaB3NeQWZTu6tC33uvfFOa1198E3VHt1RV18nh+3LVznJVUX5Ii9Uf+WLkHdyGQHb+qOhV6IW28QqSYthKEfg968vl682d5AB3zqwzbDD0PMgAuVAoJjn3idfNcvVT9TLPz9r/yoK6/RPOrZWfvwd1tWXg8Mk36MY/SU5b8auAwHb+qOh18Erl89SwkPawrD9QEkbfsy3OARs6O9XT2+R3/89c7LsKUNqZPwx3ISqOIbcvtqG/txGiNmVEgHb+qOhLyVbMdq2TWyMW/PUFCNA3aWYfAWp29Lf/a81yr2vZtbVH9m/g0w+tk56fINvnRTQrS4EW/pTlxgDSgQCtvWnwtCvXbtWzjzzTHnppZdCSRg4cKA8+uij0r9/f3NuU1OT/PKXv5Qbbrgh57Xjx4+XKVOmSKdOndrOaW5ulvnz58v06dNl3rx50tjYKMOGDZNx48bJ2LFjpa6uLmt7q1evlhkzZsjMmTNlyZIlJo4xY8bIpEmTpG/fvqHx5zrBNrEFB8ILU4UAdZcqutUla1N/899skmufytxKeL9e1aYE59t7sa5enQAqHJBN/VU4Fd4+gQjY1l/iDP3w4cPlvvvuk7333tvQt27dOmPCH3/88ciGHp2ABx54wJjwDRs2yJAhQ6SmpkaWLl1q/n/FFVeYP126dGnX5ocffigXXnihzJ49W/r06SP9+vWTVatWydtvvy3oaKBzMHTo0IJkZZvYgoLgRalDgLpLHeWqEratv3dXt9bVf/hF+7r6zrVVxtSP/jZnb6sSQIWDsa2/CqfD2ycMAdv6U2Howzj47LPPBKPsMNy/+93vBKbeO95//30544wzZPfdd5d77rlHdtppp7DmZMGCBeaNQO/eveW2225r2yVz5cqVMnnyZHn11VflrrvuktNOO62trc2bN8vll18u06ZNk6uvvtr8GyP+9fX1pnNw8cUXy6hRo+TOO++Unj17hsYQPME2sbED4AWpRIC6SyXtapIuhf6w8s3/eWqLvL4is67+7CNr5WdHc7KsGgFUOJBS6K/CKfH2CULAtv7UG3q/kf7Nb35jDHeVb/eQhQsXyujRo2XixIly3XXXSYcO+V+rwoDDjN96663yxBNPyEknndSO/uXLlxsjf8ABB5jSmm7dupnfL1q0SE444QQzmu//OX63detWueqqq+T666/P2mYUfdkmNso9eQ4RoO6ogUoiUEr93fX7Bnl0YeYmVCMP7mhG67vuwLr6SnKv4d6l1J+G/BiDbgRs60+9oX/kkUfkggsukBNPPFGmTp0qO+64YzuGUE8PA37HHXeYUfywwxvRr62tlQcffNCM7PuPTZs2yc9//nNTVvPcc8+1jd6jBv+SSy7JeR+M6uPNAUbqb7zxRkH7cQ7bxMa5N89NLwLUXXq515B5qfX34rJG+fXszMmyB+2Buvo6+Wbvag0wMIYKIVBq/VUoLd42IQjY1p9qQ//RRx/J2WefLSiFQY38oYce2o6mlpYWueaaa8yfOXPmyJo1a+SWW26RN954Q4444gg555xz5Kc//Wm7WnhvRP/UU08153bu3DmDeoz0X3nllaaUBqU5W7ZskUsvvVRuv/12M5H26KOPzrgGdfRoE2U86Cj06NEjlqRsExvr5jw5tQhQd6mlXkXi5dDfmx81y9VPbjGbqvmPbl2wCVWtDD+QdfUqxFCBIMqhvwqkxVsmBAHb+lNr6GHWMSoOI40JqjDtHTu2f/D6R9P32Wcfeeutt8zkVJTAeBNcsQIN6uQxiRXHs88+K8cff3zekXQY8rPOOkuuvfZas4KON/EWtff+UXu/ZryVej799NN2q/BE1ZVtYqPel+elGwHqLt38Vzr7culv3aYW+T9P18uf38usqz9/RK2cNpR19ZXWQiXuXy79VSI33lM/Arb1p9bQv/vuu3L66afL+vXr5bHHHpODDz44g52PP/7YjKC/8sorcv7558uvfvWrtgmpWJEGHYH777/f/A6dA6xaEzTr2SgPnhPFrEc5J5+8bBOrX8qMUAMC1J0GFtIbQ7n1d+tLDfLMnzLr6scc0tGM1td0ZF19mtRYbv2lCVvmGo6Abf2pNPT+0XmMkGPCabbJrihzwQRXjNyjHGbXXXdth6BXsrN48WJ56qmnZOTIkTT04RrjGSlCwPYDJUXQMVULCFRCf08vbpSpczLr6r/Tt4Mx9Xvvwrp6C9QmoolK6C8RwDDIsiBgW38qDT1q4VE7v2zZMnn66afl8MMPLwhcdAwwao9OAVag+cUvfqHe0BeUKC8iAkSACBCByAj8c20XuW/p7rJla/tV0bp3apTjD/xMDuz5deS2eCIRIAJEoBgEBg8eXMzlbdeqNPTYuRWr2hx77LGR15bPhUawfObll182y1zC3Oda5tK7xusEYLOpiy66SDChFpNzBwwYkHE7r+QGnRGszLP//vvHIsjrqcW6iCcTASJABIhAQQh8ubmjPLR8T3n/qx0yrj/+wM9l2N5fFNQuLyICRIAIxEHAWUPvH1WPshQl1qnHgU2esh3YVRar3XgTXLnKTRyZ8VzXEbD9ys91vJifXQQ06O+mWfXy0vKtGYmddFiNXPT9eMsP20WHrZUaAQ36K3WObF8vArb1p26EPsqKMh493trwqLHHH/+GUzinqanJlNvccMMNbUtQhq1D743Gz507N9Y69N7IP9eh1/vhdYU1BgAAIABJREFUYWSZCNh+oBBjIhAHAS36e+QPjXL3f2fW1Q/th7r6Otl1J06WjcNrUs7Vor+k4MU47SJgW3/qDL23nnvPnj3loYcealu1JhuMXmkO1qfHajZ77LFHu9PefPNNs1JOQ0ND20o53CnWriDZWrIRsP1ASTYajL7cCGjS34J/NMk1T26Rpub2KPTtWW0myx7SJ/8u5OXGjvcrHgFN+is+G7aQNARs60+dofd2XMWurxiBz1VKA+KwpOWkSZMEZTXBZSuxJj12fMWGUzfddJPZ5dVbKQfryWO5S2wChd1n0SHA6D42sJo8ebLZJdbbVMoTCEp7sKLOtGnTzNuAyy67zCyDiQ4CzsXI/IgRI+Tuu++WXr16xdaVbWJjB8ALUokAdZdK2tUkrU1/769pluueqpd3V7d39bUdxZj6Hx7C9erViMdCINr0ZyElNpEgBGzrT52hj7JOvJ+vFStWyMSJE41x7969u9lYCuYbtfI4sBY9/sB8ewc2nkJ9Pn6OEpshQ4ZITU1N22ZU2a7Btf57YaOqfv36yapVqwRvFXDf6dOny9ChQwuSk21iCwqCF6UOAeoudZSrSlij/hqbRK5/Zou8+lbmJlRnfLdGzvse6+pViaiIYDTqr4h0eGnCELCtP3WGHvXuMNRRJsR63G3cuNGM0j/66KMyf/58Y+yx5vyECRNk+PDhUl2dua5wc3OzORcmHKU7jY2NMmzYMBk3bpyMHTtW6urqskpj9erVMmPGDJk5c6YsWbJE+vfvL9iNFm8K+vbtW7CcbBNbcCC8MFUIUHepoltdspr1d++rjXL/a5l19SMO6igTR9fKzp1ZV69OUDED0qy/mKnw9AQiYFt/6gx9AjmxErJtYq0ExUacR4C6c55i1Qlq19+8v22V65+pz8Cw/+6tm1AduDs3oVItsJDgtOsvydgy9nAEbOuPhj4c87KcYZvYsgTNmyQeAeou8RQmOoEk6O8fnzTLNU9tkU+/ammHdddOVcbUjzy4Y6I5SHPwSdBfmvlxPXfb+qOhV6IY28QqSYthKEeAulNOkOPhJUV/Gza3yPXP1suidzLr6s8dXitnDeNk2SRKNSn6SyK2jDkcAdv6o6EPx7wsZ9gmtixB8yaJR4C6SzyFiU4gafqbPrdBHl/UmIH5cQM7mvXqd6CvT5Qek6a/RIHLYEMRsK0/GvpQyMtzgm1iyxM175J0BKi7pDOY7PiTqL9ZSxplyguZk2UH7FUtk4+rk316sq4+KapMov6Sgi3jDEfAtv5o6MMxL8sZtoktS9C8SeIRoO4ST2GiE0iq/pZ90CTXPlUvX21sX1ffs2uVTDq2VoZ9k3X1SRBmUvWXBGwZYzgCtvVHQx+OeVnOsE1sWYLmTRKPAHWXeAoTnUCS9bd6fWtd/fIPMuvqJ4yslZOPYP2NdnEmWX/asWV84QjY1h8NfTjmZTnDNrFlCZo3STwC1F3iKUx0Ai7ob8oL9TJrydYMHo4fXGNG67lavV6JuqA/vegysjAEbOuPhj4M8TL93jaxZQqbt0k4AtRdwglMePiu6A8TZTFhNngctm8HY+r36Ma6eo1SdUV/GrFlTOEI2NYfDX045mU5wzaxZQmaN0k8AtRd4ilMdAIu6e+Nd5rkmie3SH1gEZw9u1eb9eoP3bdDorlyMXiX9OciP67nZFt/NPRKFGObWCVpMQzlCFB3yglyPDzX9PfB2ma54dkG+ccn7evqO1SLWdbyR9/hZFlNknZNf5qwZSzhCNjWHw19OOZlOcM2sWUJmjdJPALUXeIpTHQCLuqvsalF/t/sBpn718y6+lOH1MgFx9QmmjOXgndRfy7x43outvVHQ69EMbaJVZIWw1COAHWnnCDHw3NZfw8saJTfzs+sqz+qfwdTgtOjK+vqKy1vl/VXaWx5/3AEbOuPhj4c87KcYZvYsgTNmyQeAeou8RQmOgHX9Tf/za1mvfrgsf+u1TJxdK18ey/W1VdSwK7rr5LY8t7hCNjWHw19OOZlOcM2sWUJmjdJPALUXeIpTHQCadAf6umvf6ZeVn3RfhOqznVVZqR+9LdZV18pEadBf5XClvcNR8C2/mjowzEvyxm2iS1L0LxJ4hGg7hJPYaITSIv+vq4X+b/PbZHX/5G5CdVPj6qVc47iJlSVEHJa9FcJbHnPcARs64+GPhzzspxhm9iyBM2bJB4B6i7xFCY6gbTp755XGuXh1zPr6kd9q6MZrf/GDtyGqpyCTpv+yokt7xWOgG390dCHY16WM2wTW5ageZPEI0DdJZ7CRCeQRv29tLxRbpqVaeoP3rN1smy/3pwsWy5Rp1F/5cKW9wlHwLb+aOjDMS/LGbaJLUvQvEniEaDuEk9hohNIq/7+sqpZfvX0Flm9oX1dffdvoK6+To4+gJNlyyHstOqvHNjyHuEI2NYfDX045mU5wzaxZQmaN0k8AtRd4ilMdAJp1t+aDS3yf5+rlz+/l1lXf/6IGjltKNerL7W406y/UmPL9sMRsK0/GvpwzMtyhm1iyxI0b5J4BKi7xFOY6ASoP5GpL9XL03/K3IRq7KCOZmnLmg6sqy+VyKm/UiHLdqMgYFt/NPRRUC/DObaJLUPIvIUDCFB3DpCY4BSov1bynvlTo9z6UmZd/Xf2aa2r37sH6+pLIXPqrxSoss2oCNjWHw19VORLfJ5tYkscLpt3BAHqzhEiE5oG9beduD+ubJJfPV0vG7a0r6vfrVu1MfVH7Me6etsyp/5sI8r24iBgW3809HHQL+G5toktYahs2iEEqDuHyExgKtRfe9I+/KJZ/u9zDfL3jzLr6lF+c+KhXK/epsypP5tosq24CNjWHw19XAZKdL5tYksUJpt1DAHqzjFCE5YO9ZdJWFOzyM3P18uLyzPr6n9yeI382yhOlrUlc+rPFpJspxAEbOuPhr4QFkpwjW1iSxAim3QQAerOQVITlBL1l5usR/7QKHf/d2Zd/Xf7dZRJx9ZKrx05WbZYqVN/xSLI64tBwLb+aOiLYcPitbaJtRgam3IYAerOYXITkBr1l5+kV9/aaurqtza3P6/vLlUy+bgdZODenCxbjMypv2LQ47XFImBbfzT0xTJi6XrbxFoKi804jgB15zjBytOj/sIJ+udnqKuvl5Wft3f1dR3FTJb9wSGsqw9HMfsZ1F+hyPE6GwjY1h8NvQ1WLLRhm1gLIbGJFCBA3aWAZMUpUn/RyNlY3yI3P98gr7yZWVd/xndr5Lzvsa4+GpLtz6L+CkGN19hCwLb+aOhtMVNkO7aJLTIcXp4SBKi7lBCtNE3qLx4x977aKPe/lllXP+Kg1rr6nTqxrj4OotRfHLR4rm0EbOuPht42QwW2Z5vYAsPgZSlDgLpLGeHK0qX+4hMy5y9bTQlO8Oi/W+t69QfuwfXqo6JK/UVFiueVAgHb+qOhLwVLBbRpm9gCQuAlKUSAuksh6YpSpv4KI+Mvq5qMqf/kq/abUO3YqcqY+mMO7lhYwym7ivpLGeHK0rWtPxp6JQTbJlZJWgxDOQLUnXKCHA+P+iuc4LUbmuU/n2+QN97J3ITqX4fXypnDOFk2DF3qLwwh/r6UCNjWHw19KdmK0bZtYmPcmqemGAHqLsXkK0id+iuehDvmNchjbzRmNPSDgTVmtL6Ovj4nyNRf8fpjC4UjYFt/NPSFc2H1StvEWg2OjTmLAHXnLLWJSIz6s0PTs39ulFtezJwsi3XqJ42uk316cb36bEhTf3b0x1YKQ8C2/mjoC+PB+lW2ibUeIBt0EgHqzklaE5MU9WePqj+uxGTZBvlyY/u6+p47ttbVD/sm6+qDaFN/9vTHluIjYFt/NPTxOSjJFbaJLUmQbNQ5BKg75yhNVELUn126PvqyRf5zdr0s+yCzrn7CqFo5+XDW3/gRp/7s6o+txUPAtv5o6OPhX7KzbRNbskDZsFMIUHdO0Zm4ZKg/+5S1tIj85sV6mbUkcxOqEw5travn0YoA9UclVBIB2/qjoa8km7572yZWSVoMQzkC1J1yghwPj/orHcGYKIsJs8Hj8P06GFO/ezfW1VN/pdMfWw5HwLb+aOjDMS/LGbaJLUvQvEniEaDuEk9hohOg/kpL32tvN8mNz9XL5ob2dfV79WjdhGrwPunehIr6K63+2Hp+BGzrj4ZeieJsE6skLYahHAHqTjlBjodH/ZWe4Hc+bzZ19W9/0tzuZh07tE6WHTsovZNlqb/S6493yI2Abf3R0CtRm21ilaTFMJQjQN0pJ8jx8Ki/8hC8qUHklhfrZe5fM+vqTx1SIxcck866euqvPPrjXbIjYFt/NPRKlGabWCVpMQzlCFB3yglyPDzqr7wE3/9ao9z7amZd/VEHoK6+Tnp8o6q8AVX4btRfhQlI+e1t64+GXomgbBOrJC2GoRwB6k45QY6HR/2Vn2CM0t/wbH3Gjffv3VpX/60901NXT/2VX3+843YEbOuPhl6JumwTqyQthqEcAepOOUGOh0f9VYbgv33YJP/v+Qb5YE37uvoudVUy6dha+f630lFXT/1VRn+8aysCtvVHQ69EWbaJVZIWw1COAHWnnCDHw6P+KkfwF1+3yC0vNchrb2fW1f/0qBo55yj36+qpv8rpj3d23NAvX75cTj75ZFmxYkVOrl977TUZNmxYu9/X19fLrFmz5J577pEFCxZITU2NjBw5UiZMmCDDhw+X6urM9Xabm5tl/vz5Mn36dJk3b540NjaadseNGydjx46Vurq6rDGsXr1aZsyYITNnzpQlS5ZI//79ZcyYMTJp0iTp27dvwRrlg6Vg6HhhEQhQd0WAx0uLRoD6KxrCohu46/cN8ujCxox2MEqP0XqM2rt6UH+uMpuMvGzrT9UI/bPPPivHH398XiaChh5m/qabbpIrr7xSunbtKocccogx5wsXLjT/v/766+XCCy+Ujh23v0JsamqSBx54wJjwDRs2yJAhQ0wnYOnSpeb/V1xxhfnTpUuXdrF8+OGHpq3Zs2dLnz59pF+/frJq1Sp5++23ZeDAgaZzMHTo0IKUZJvYgoLgRalDgLpLHeWqEqb+dNAxa0mjTHkhc7Is6ulh6vff1c1NqKg/HfpLaxS29afK0E+ZMkUuueQSeeaZZ+THP/5xJI4feeQRueCCC+Too4+W2267zRjtlpYWWbx4sTHsn376qTz44IPtRvUxin/mmWdK7969zTWDBw8291q5cqVMnjxZXn31VbnrrrvktNNOa4th8+bNcvnll8u0adPk6quvNv/u1KmToEOBzsHFF18so0aNkjvvvFN69uwZKXb/SbaJjR0AL0glAtRdKmlXkzT1p4YK+dO7TfLr2fWyen37Tai6d6mSycfVyVH93ZssS/3p0V8aI7GtPzWGfsuWLXLppZfKyy+/LI8//rgMGDAglN8vv/xSzjvvPDMa//TTT8vhhx/e7po5c+aYEp5zzz3XjOKjjAYGHGb81ltvlSeeeEJOOumkdteg7AdG/oADDjClNd26dTO/X7RokZxwwglmNN//c/xu69atctVVV5m3AdnaDE2kBJMjotyT5xAB2w8UIkoE4iBA/cVBq/Tnfvxls6mrX7yyKeNm54+oldOG1pQ+iDLegforI9i8VQYCtvWnxtDDnJ999tmyceNGM6K+++67h9IPMH70ox+ZkXGMtKPExn+g3v2MM86QTZs2yUMPPWRG799//33zs9ra2qz3wbk///nPTVnNc8891zZ67709uOOOO2T8+PEZsWFUH/X6GKm/8cYbTftxDtvExrk3z00vAtRdernXkDn1p4GF9jG0tIhMnVMvz/wpc7IsdpWddGyddHSkAof606e/NEVkW39qDP1bb70lp5xyihxxxBHyv/7X/5JbbrnFjHbjQF09TDZG7auqtk/QefTRR81oOkbH8cf/O1yHMhkYbJTBeLX3GM0fPXq0nHrqqeYenTt3ztDPddddZ2ryUUqD0hzv7cHtt99uJtKivCd4oI4ebaKMBx2SHj16xNKlbWJj3ZwnpxYB6i611KtInPpTQUPWIB57o1HumJdZVz94n9ZNqPbqkfzJstSfXv2lITLb+lNj6L0R7kGDBpkRdRht1KJjRB1mGaPvGCU/55xz2ia4eqPmN998szHu2Y6gOfcm3uYbSYchP+uss+Taa6+VX/7yl7Ju3Tqz+g1q7/2j9v77rV271ph/1Oyjo4HVb+IctomNc2+em14EqLv0cq8hc+pPAwu5Y1jwj63y69kNsmFz+7r63XauksnH1snh+yW7rp76060/16OzrT81hh6j6FhBBmUxKJ/5wQ9+YJabRH36k08+aereGxoazKj5McccY3gOmvUohj5o1rNdEzwnilmPck4+cdom1vUPAvOzgwB1ZwdHtlIYAtRfYbiV86p3V7fIlBe2yN8+bL8JFWLAzrInHJrcunrqr5xK4r2CCNjWnwpDjzXhMdr+8MMPm1VuTj/99HblM1i1BmvMYzWbn/3sZ2alGSwp6aKhp+SJABEgAkSACGhCoKGpWp5+c1dZ/NFOGWEd1ecL+dEBn2sKl7EQgUQh4K20WGzQKgx9lCS8GnWsJ4+lKvfff38a+ijA8RwiQASIABEgAhYQmPtOD5nzz8xlmQ/u9bWccOBnstMOmRtUWbgtmyACTiOQOkOfraTFK9PJtfIMFOCN4qMTgEmrWBYTk2J/8YtfmN916JBZA+iV3GAZSpyHzaYuuugiszxmriU1vfjWrFnT1uGIo0Dbr17i3JvnphcB6i693GvInPrTwEK8GOb9rUl+PWuLNAZWttynZ7VMHF0rh/RJTl099RePe55tFwHb+lMzQo+yGxhnTH5F7Xzw8JagxN/epFOucmNXXGwtfQjYfqCkD0FmXAwC1F8x6FXu2jc/apYpL9bLO5+1r6uvq0FdfZ38YOD2ndkrF2X4nam/cIx4RukQsK0/FYbeWxsehn7mzJlmU6fggQ2fsEnUfvvtJ/fff7/ssssuErYO/ccff2xWnsFk2qjr0Huj8XPnzo21Dr038s916EsnfrZsHwHbDxT7EbJFlxGg/pLL7lebWmTqSw3yypuZ69WfOaxG/nV4vL1YKoEE9VcJ1HlPDwHb+lNh6LGZ1MSJE+Xee++Vu+66yywR6V9THivdYLMmLCGJP1hzHqUy3CmWHwwiUBwCth8oxUXDq9OGAPWXfMbveaVBHn49s3b+mIM7mtH6HTvpzZH608tNGiKzrT8Vhh7EzZkzx4zAd+/evd2ylfX19cbk/8d//IccdNBBZnS+X79+bVyjNh6r32Czp1tvvVX23Xdfwao4ixcvlkmTJskHH3xgatr9m0FhPXmM3GMTqKlTp8qhhx5qOhArV66UyZMnm11ivU2lvBthkyosnYkVdtChuOyyy8xKO4gP52JkfsSIEXL33XdLr169YmvRNrGxA+AFqUSAuksl7WqSpv7UUFFUILOXbpWbn6/PaOOA3avN0pYH7K6zrp76K4p2XlwkArb1p8bQYxQek1uvuOIKU0uPDaaw2+qKFSvM5lIDBw6U6dOny9ChQ9tBiNF9TF7FH9TfH3LIIdLY2GgmsOL/+DnWt8fqON4RvNeQIUOkpqZGli5dau6NGPAHht1/IBa8SUDnA+vlo2OxatUqs/FVrvii8m2b2Kj35XnpRoC6Szf/lc6e+qs0A/bu/+f3muQ3LzTIR1+2r6vfqXOVMfUjDtJXV0/92eOfLcVHwLb+1Bh6QIGRddTKY9QcNeww8jD2p5xyipx33nlm59hsB0bJZ82aZdaqx+g7zPnIkSNlwoQJMnz48KyTbDEJd/78+aaTMG/ePNMJGDZsmCn3GTt2rNTV1WW9Fyblzpgxw9T6L1myxOwIO2bMGPM2oG/fvvEZ3XaFbWILDoQXpgoB6i5VdKtLlvpTR0lRAX36VYtMnVMvC/8ZWAJHRM77Xq2c8V1dm1BRf0XRzYuLRMC2/lQZ+iKxSfTltolNNBgMvmwIUHdlg5o3yoIA9eemLKbNaZCnFmfW1WP1m0nH1kmdksF66s9N/SUlK9v6o6FXwrxtYpWkxTCUI0DdKSfI8fCoP3cJfmJRo9w+tyEjwYF9OpgSHKxbX+mD+qs0A+m+v2390dAr0ZNtYpWkxTCUI0DdKSfI8fCoP7cJfn1Fk0x5vl6+2NjSLtFeO1aZkfrv9qvsZFnqz239ac/Otv5o6JUwbptYJWkxDOUIUHfKCXI8POrPcYJF5N3VzTJ1ToMsez+zrv7fvl8rPzmscnX11J/7+tOcoW390dArYds2sUrSYhjKEaDulBPkeHjUn+MEb0uvvhGTZRvkhWWZm1CdMLi1rr4SB/VXCdR5Tw8B2/qjoVeiLdvEKkmLYShHgLpTTpDj4VF/jhMcSO/BBY3yX/Mz6+qP2K+DTDq2Vnbbubx19dRfuvSnLVvb+qOhV8KwbWKVpMUwlCNA3SknyPHwqD/HCc6S3u//tlWmvFAvmwK+fu8e1cbUf6dv+erqqb/06U9Txrb1R0OvhF3bxCpJi2EoR4C6U06Q4+FRf44TnCO9Nz9qMiU4b3/SfhOqjtUik4+tkzGDyrOuJfWXTv1pydq2/mjolTBrm1glaTEM5QhQd8oJcjw86s9xgvOkt26zyK0vbpFX3sycLHvqkBq54JjakoND/ZUcYt4gDwK29UdDr0RutolVkhbDUI4AdaecIMfDo/4cJzhCejNeaZCHXs/chOroAzqa9eq7f6MqQiuFnUL9FYYbr7KDgG390dDb4aXoVmwTW3RAbCAVCFB3qaBZbZLUn1pqyhoYVr+5+fl6aW6/XL30610tk0bXycF7lmayLPVXVpp5swACtvVHQ69EYraJVZIWw1COAHWnnCDHw6P+HCc4RnpL32+WW1+ql/fXtK+r71LXWlc/6lv26+qpvxgE8VTrCNjWHw29dYoKa9A2sYVFwavShgB1lzbGdeVL/enio9LRfLauxZj6hf/MrKs/56ga+elRduvqqb9KM57u+9vWHw29Ej3ZJlZJWgxDOQLUnXKCHA+P+nOc4ALTu+3lBnnyj5l19aO/3VpX37nOTl099VcgQbzMCgK29UdDb4WW4huxTWzxEbGFNCBA3aWBZb05Un96ual0ZE8t3irT5tRnhPHtvTrIxNG1sv+uxdfVU3+VZjnd97etPxp6JXqyTayStBiGcgSoO+UEOR4e9ec4wUWmh9KbW19qkM/Wta+rx8o3GKnHSjjFHNRfMejx2mIRsK0/GvpiGbF0vW1iLYXFZhxHgLpznGDl6VF/yglSEB4myWITqiXvZdbVY616rFlf6EH9FYocr7OBgG390dDbYMVCG7aJtRASm0gBAtRdCkhWnCL1p5gcRaE1bBVj6p9fmllX/6Pv1JjR+g4FVOBQf4pITmEotvVHQ69ERLaJVZIWw1COAHWnnCDHw6P+HCfYcnrYgAobUQWPQ/ftYNar37N7vMmy1J9lgthcLARs64+GPhb8pTvZNrGli5Qtu4QAdecSm8nLhfpLHmeVjviVv2+VW16ql/Wb20eyezfU1dfJ4ft1iBwi9RcZKp5YAgRs64+GvgQkFdKkbWILiYHXpA8B6i59nGvKmPrTxEZyYnn7k2aZ+lK9vPlx+8myVVViym+OHxytrp76Sw7nLkZqW3809EpUYptYJWkxDOUIUHfKCXI8POrPcYJLmN76zS2mrv73f9uacZd/OaJGLhwZvgkV9VdCgth0KAK29UdDHwp5eU6wTWx5ouZdko4AdZd0BpMdP/WXbP40RP9f8xvkwQWZk2W/+80OMvnYOunZNXddPfWngcH0xmBbfzT0SrRkm1glaTEM5QhQd8oJcjw86s9xgsuU3gvLtsqtL9ULVsPxH/v0rJZJx9bKwL2z19VTf2UiiLfJioBt/dHQKxGabWKVpMUwlCNA3SknyPHwqD/HCS5jekvfb5Jpcxrk3dXt6+p3qKkypv64AZmbUFF/ZSSIt8pAwLb+aOiViMw2sUrSYhjKEaDulBPkeHjUn+MElzm9z9e1bkL1+orMTajOGlYr5w5vP1mW+iszQbxdOwRs64+GXonAbBOrJC2GoRwB6k45QY6HR/05TnCF0rv95QZ54o+ZdfXHHNRBJh+3g3TdoTUw6q9CBPG2JdEfDb0SYfHBooSIlIVB3aWMcGXpUn/KCHEonKcWN5oSnOBx4O6oq6+T/rtV09A7xHcSU7H9/KOhV6IC28QqSYthKEeAulNOkOPhUX+OE1zh9N54p8lMlv30q5Z2kezcGZtQ1UrXzcvMzwcPHlzhSHn7NCJg+/lHQ69ERbaJVZIWw1COAHWnnCDHw6P+HCdYQXofrG0xm1D9+b3Muvrj+q2WY/ZdS0OvgKc0hmD7+UdDr0RFtolVkhbDUI4AdaecIMfDo/4cJ1hJelubxIzUz16auQnVYXt8JaeP6C1Yrb66SqSqqkqqqlpa/5bWv83PRaSqGufgXy3bf1YlUo0TzM+2/21+hN9tWwYff7f9vroVmLb7eddWtbaBZrx4cJ5plodzCNh+/tHQK5GIbWKVpMUwlCNA3SknyPHwqD/HCVaW3iN/aJS7/zuzrl5ZmBnh+I3/9g5HawfB63SYv6t9nQ+vExLocLSev61z4XUgfB0X09HwdTjadWCqW+/n77h4nQ90dtp1irbdp/Ve2zpK2+6TP9ZtnSd//OYm2zo7WWI1fSd/h6mtU+bvgG3rbG3DyOtQeX+Hd8oCna2QTpnXwWvrnJnz27ex5sO/SfdOjdbeENHQK/kk84tNCREpC4O6SxnhytKl/pQRkoJw5r/ZWlf/1ab2dfUpSJ0pKkNg/GEfyH7dN9HQK+Ol6HD4xVY0hGygAASouwJA4yXWEKD+rEHJhmIg8I9Pm2XqSw3y948y6+pjNMNTiUBRCNDQFwWf3ov5xaaXG5cjo+5cZld/btSffo5cjXDDlha57dkPpKVFZNfeu5m/m1skz98tIb8XwR61LS2Z5+VuO0KbJqbAeZI7Vrx3yHa/zJ+1tsnoKVhQAAAgAElEQVSjcgjQ0FcO+5LemV9sJYWXjedAgLqjNCqJAPVXSfR5b+ovXwcGnYaW1s5Bjk5C+w5QeOdke6ciy7k577EthrydLa+DkzsG9F3ixrv9/IgxxOzQHdHrXZbcuPgY4oPFRVb150Td6efI5QipP5fZ1Z8b9aefI5cjtK0/TopVohbbxCpJi2EoR4C6U06Q4+FRf44TrDw96k85QY6HZ1t/NPRKBGObWCVpMQzlCFB3yglyPDzqz3GCladH/SknyPHwbOuPhl6JYGwTqyQthqEcAepOOUGOh0f9OU6w8vSoP+UEOR6ebf3R0CsRjG1ilaTFMJQjQN0pJ8jx8Kg/xwlWnh71p5wgx8OzrT8aeiWCsU2skrQYhnIEqDvlBDkeHvXnOMHK06P+lBPkeHi29UdDr0QwtolVkhbDUI4AdaecIMfDo/4cJ1h5etSfcoIcD8+2/mjolQjGNrFK0mIYyhGg7pQT5Hh41J/jBCtPj/pTTpDj4dnWHw29EsHYJlZJWgxDOQLUnXKCHA+P+nOcYOXpUX/KCXI8PNv6U2Xom5ub5Y033pAZM2bI3Llz5f3335c+ffrIqFGjZNKkSTJgwACpqqpqR3FTU5P88pe/lBtuuCEn9ePHj5cpU6ZIp06d2s7BvebPny/Tp0+XefPmSWNjowwbNkzGjRsnY8eOlbq6uqztrV692sQ3c+ZMWbJkifTv31/GjBlj4uvbt2/B8rNNbMGB8MJUIUDdpYpudclSf+ooSVVA1F+q6FaXrG39qTH0W7duNab7uuuukw0bNsigQYOkZ8+eAgMN49y1a1e5/vrr5cILL5SOHTu2EbNu3Tpjwh9//PHIhh6dgAceeMCYcNxryJAhUlNTI0uXLjX/v+KKK8yfLl26tGvzww8/NPefPXu26Wj069dPVq1aJW+//bYMHDjQdA6GDh1akGhsE1tQELwodQhQd6mjXFXC1J8qOlIXDPWXOspVJWxbf2oM/Zw5c+Tkk0+Wgw46SKZOnSqHHnqoGY3HSPoLL7wgF110kTQ0NMgjjzwiRx99dBspGMU/44wzZPfdd5d77rlHdtppp1DCFixYIGeeeab07t1bbrvtNhk8eLC5ZuXKlTJ58mR59dVX5a677pLTTjutra3NmzfL5ZdfLtOmTZOrr77a/Bsj/vX19aZzcPHFF5s3CXfeeafpiMQ9bBMb9/48P50IUHfp5F1L1tSfFibSGQf1l07etWRtW38qDD2M+r//+7+bEfonnnhCTjrppHZ4t7S0GLN+wQUXyC9+8Qszit+hQwdzzsKFC2X06NEyceLEdj/PRRgMOMz4rbfemvVey5cvN0b+gAMOMKU13bp1M00tWrRITjjhBDOa7/85foe3C1dddZV5g5At/ijisU1slHvyHCJA3VEDlUSA+qsk+rw39UcNVBIB2/pTYei//PJL+d//+3+b0hWYZdSlBw+Mqh955JESrId/9NFHjQG/4447zO/CDm9Ev7a2Vh588EEzsu8/Nm3aJD//+c9NWc1zzz3XNnqPzsYll1yS8z4Y1R8+fLgZqb/xxhsF7cc5bBMb5948N70IUHfp5V5D5tSfBhbSGwP1l17uNWRuW38qDH0UYF9++WUzEu839Bi5v+aaa8wflOysWbNGbrnlFjOx9ogjjpBzzjlHfvrTn7arhfdG9E899VRzbufOnTNujzcAV155pSmlQWnOli1b5NJLL5Xbb7/dTKT1l/x4F6MzgjZRxoOOQo8ePaKk1XaObWJj3ZwnpxYB6i611KtInPpTQUNqg6D+Uku9isRt6y8Rht5fJoPSm/POO8+Q4R9N32effeStt94yk1NRAuNNcMUKNKiTxyRWHM8++6wcf/zxeUfSYcjPOussufbaa80KOt7EW7wl8I/a+xWxdu1aY/4//fRTwVuDbG8Z8inINrEq1Mog1CNA3amnyOkAqT+n6VWfHPWnniKnA7StP/WGHqPwDz/8sFldBhNl77//ftljjz0MyR9//LEx0a+88oqcf/758qtf/aptQipWpMFKNTgfv0PJDFatCZr1bGoJnhPFrEc5h4be6c9mIpOz/UBJJAgMumIIUH8Vg543FhHqjzKoJAK29afa0MPMP/XUU6Z2Hcfvfvc7U6fuHShzwQRXLGOJcphdd921HTcfffSRnH322bJ48WLTzsiRI2noK6le3lsdArYfKOoSZECqEaD+VNPjfHDUn/MUq07Qtv7UGnqUzWCkHGYea9BjjffjjjsuY2OpfGyhQ4BRe5TNYAUarJDDEXrV+mZwZUbA9gOlzOHzdglHgPpLOIEJD5/6SziBCQ/ftv5UGnqs+f6f//mfctNNN5lVaLCCDUbmg7vERuEyaOC9ybXB5S/9bXnXeJ0AbDaFdfAxoRYbWGHH2uDhldxgYi7Wyt9///2jhNd2jkdsrIt4MhEgAkSACBABIkAEiEBiEfD2Qio2AXWGHjvDYkUZ1L4PGzbMbNR08MEH58wT5h8HNnnKdtx3331mtRtvgqv2VW6KJZTXEwEiQASIABEgAkSACCQDAScNPWreMRL+zDPPmNp3jNBjGchch7c2PDZ1wp/gCH5TU5Mpt7nhhhvalqAMW4feG42fO3durHXovZF/rkOfjA8Qo2xFwPYrP+JKBOIgQP3FQYvn2kaA+rONKNuLg4Bt/akZof/ss8/MGvMw85MmTTK176idz3fMmzdPTjzxxIzVb7xr3nzzTTn99NMFO9E+9thjZqSfO8XGkRvPdR0B2w8U1/FifnYRoP7s4snW4iFA/cXDi2fbRcC2/lQYeoyk33zzzWbFmn/7t38zI/NYYjLsWL9+vTH/KKsJLluJNemx4ys2nEJ7mFzboUMH0yTWk8dylxj9nzp1qukQYHR/5cqVMnnyZLNLrLeplBcDSnsQ37Rp08zbgMsuu8zEiA4CzsXI/IgRI+Tuu++WXr16hYWe8XvbxMYOgBekEgHqLpW0q0ma+lNDRSoDof5SSbuapG3rT4Wh93ZZXbZsWSjQ/p1icfKKFStk4sSJxrh3797dbCwF841aeRxYix5//B0ErKCDibb4OUpshgwZIjU1NW2bUWW7JngvbFTVr18/WbVqlSB+3Bcr8QwdOjQ0h2wn2Ca2oCB4UeoQoO5SR7mqhKk/VXSkLhjqL3WUq0rYtv5UGHpv99YoSAcNPa7ZuHGjGaXHDq3z5883xh5rzk+YMMGsjlNdXZ3RdHNzszkXJhylO42NjWYS7rhx42Ts2LFSV1eXNRxM2p0xY4bMnDlTlixZYnaExW60eFPQt2/fKClkPcc2sQUHwgtThQB1lyq61SVL/amjJFUBUX+poltdsrb1p8LQq0O5AgHZJrYCKfCWCUSAuksgaQ6FTP05RGYCU6H+EkiaQyHb1h8NvRJx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nolgrFNrJK0GIZyBKg75QQ5Hh715zjBytOj/pQT5Hh4tvVHQ69EMLaJVZIWw1COAHWnnCDHw6P+HCdYeXrUn3KCHA/Ptv5o6JUIxjaxStJiGMoRoO6UE+R4eNSf4wQrT4/6U06Q4+HZ1h8NvRLB2CZWSVoMQzkC1J1yghwPj/pznGDl6VF/yglyPDzb+qOhVyIY28QqSYthKEeAulNOkOPhUX+OE6w8PepPOUGOh2dbfzT0SgRjm1glaTEM5QhQd8oJcjw86s9xgpWnR/0pJ8jx8Gzrj4ZeiWBsE6skLYahHAHqTjlBjodH/TlOsPL0qD/lBDkenm390dArEYxtYpWkxTCUI0DdKSfI8fCoP8cJVp4e9aecIMfDs60/GvqYglm9erXMmDFDZs6cKUuWLJH+/fvLmDFjZNKkSdK3b9+YrW0/3TaxBQfCC1OFAHWXKrrVJUv9qaMkVQFRf6miW12ytvVHQx+D4g8//FAuvPBCmT17tvTp00f69esnq1atkrffflsGDhwo06dPl6FDh8ZokYa+ILB4kTUEbD9QrAXGhlKBAPWXCprVJkn9qaUmFYHZ1h8NfUTZbN68WS6//HKZNm2aXH311ebfnTp1kvr6ennggQfk4osvllGjRsmdd94pPXv2jNgqDX1soHiBVQRsP1CsBsfGnEeA+nOeYtUJUn+q6XE+ONv6o6GPKJlFixbJCSecIEOGDDElN926dWu7cuvWrXLVVVfJ9ddfL0888YScdNJJEVuloY8NFC+wioDtB4rV4NiY8whQf85TrDpB6k81Pc4HZ1t/NPQRJTNlyhS55JJL5I477pDx48dnXPXqq6/K8OHDzUj9jTfeKLW1tRFbbj3NNrGxbs6TU4sAdZda6lUkTv2poCG1QVB/qaVeReK29UdDH4HWLVu2yKWXXiq33367zJ8/X44++uiMq1BHf+qpp0rv3r3lwQcflB49ekRomSP0sUDiydYRsP1AsR4gG3QaAerPaXrVJ0f9qafI6QBt64+GPoJc1q1bJ+PGjZMFCxbIc889J4MHD864au3atXLmmWfKp59+Ko8++qhZ/SbOYZvYOPfmuelFgLpLL/caMqf+NLCQ3hiov/RyryFz2/qjoY/AahSzHuWcfLeyTWyEtHgKEWCpFzVQUQT43Kso/Km/OfWXeglUFADb+qOhj0BnFLMe5Rwa+ghg85SyImD7gVLW4HmzxCNA/SWewkQnQP0lmr7EB29bfzT0ESQRxaxHOSfM0GebbBshPJ5CBIgAESACRIAIEAEikDAEsNR5tjLuQtKgoY+A2oYNG+Siiy6ShQsXyuOPPy4DBgzIuMoz9GvWrJFHHnlE9t9//wgttz/l0EMPjX0NLyACRIAIEAEiQASIABFIHgKLFy+2FjQNfQQoy7HKTYQweAoRIAJEgAgQASJABIgAEchAgIY+oijC1qF/+eWXZfTo0QWvQx8xDJ5GBIgAESACRIAIEAEiQATaIUBDH1EQpd4pNmIYPI0IEAEiQASIABEgAkSACNDQF6KBzZs3y+WXXy7Tpk2Tq666Si677DLp0qWL1NfXywMPPGBG5keMGCF333239OrVq5Bb8BoiQASIABEgAkSACBABIhAbAY7Qx4BsxYoVMnHiRJkzZ4706dNH+vXrJ6tWrRLsEjtw4ECZPn26DB06NEaLPJUIEAEiQASIABEgAkSACBSHAA19TPxWr14tM2bMkJkzZ8qSJUvMjrBjxoyRSZMmSd++fWO2xtOJABEgAkSACBABIkAEiEBxCNDQF4cfryYCRIAIEAEiQASIABEgAhVFgIa+ovDz5kSACBABIkAEiAARIAJEoDgEaOiLw49XEwEiQASIABEgAkSACBCBiiJAQ19R+HlzIkAEiAARIAJEgAgQASJQHAI09MXhx6uJABEgAkSACBABIkAEiEBFEaChryj8vDkRIAJEgAgQASJABIgAESgOARr64vDj1USACBABIkAEiAARIAJEoKII0NBHhH/jxo3yzDPPyP333y8LFiyQDRs2yKBBg+SUU06R8847T3r27Jm1JRvr1mMjq5NPPlleeOEFGTZsWLv7IJYjjzwyUhbjx4+XKVOmSKdOnSKdz5N0INDS0iJvvfWW3HPPPTJ79myzkVn37t1l5MiRMmHCBBk+fLhUV1dnBNvc3Czz5883G57NmzdPGhsbjX7GjRsnY8eOlbq6utAE169fb/ZYgGbyaQc7Js+aNavtXl27djXxXXjhhebvjh07ht6LJ+hEADp64403zP4bc+fOlffff99srDdq1CijjQEDBkhVVVVG8KV+9nk3xOdj+fL/396ZhVhxtGG4QSLGC0UE9wsVBTEIgjrqjaDgClFRxMQtiaCghrhETeK+JComCm4h0YuguCYxCVFEESKIoIiK/nilqKBxxfVGxQV+noIaatru09U95lhn5i0YiJk6PdVP1fnqra+++up/0aZNm6rbx3di7Nix0aRJk8yN3iqVS+DBgwfRnj17ot9//93YM0pW/xaxfUXtrLV92Gfm4/feey/TNldub6jlIROQoPfonbt375qJ67fffosQKt27dzdiiJtjmdzSbon9999/jaBBhBW9WfbkyZNGtF24cCE6ceJErQT9/Pnzo5UrV0YNGzb0eGtVCYEAk8y+ffuiGTNmRA8fPjQXmTGWENqnTp0yTVywYIH5cYXL69evo507d5pxy+KzT58+ZqI5f/68+XfSZ+LvyyJ21apV5qfUYpB6jK0ff/yx+vvBs/L8rRBYqw1vEnj16pVZyGE3rBMD5wVinYv1sIeMD+ycu2grh+2jtbTvp59+MuOZ9tnvB3aZhe+gQYOizZs3m1u9VSqPAH2IwwyhjBODuZbCfIg9TOrfIravqJ1FzK9duzZasmRJte3DcYJtTvtuVF4vqMWVQkCCPqOnmDCWLl1qJq0pU6ZE3333XbU3HiHz/fffR8uXL4+GDx8ebdu2LWrRooV54rNnz4zIYTJZtmyZ+W+8nBgAhNbs2bONh+vnn39O9O7jYdi/f380b948s2igJAn6rIGGR+OTTz4xixD+VsuWLbM+ot8HRADP40cffRQ9ffo02rJlSzR06FDjjWcCOnPmjBHseE8ZU+PHj69uORMg/27VqpX5XI8ePczvrl69Gn3xxRfR8ePHo61bt5pnJ5U7d+6YMcuOFKWUoMdzi9efG5M3btwYdezY0XyGXYWZM2dGLEp5zogRIwIiq6b4ELC7g127djUe8J49expvPPaJHUMWmi9evIj27t0b9evXr+y2z7YPsYewGjVqlFlYuHZ2yJAhxvY1a9bM55VVJxACdndwx44dZg5mLrROCxaUCxcuNHNu3DYVsX1F7SzjfurUqWbsY2dxtri2GTu6a9euNxxxgSBWM+oYAQn6jA5FTI8bNy5i1c+2X4cOHWp8wjU6TC4DBw40vz99+nQ0cuRI4xlF8LiTibtIQLQzCdmCMbh27ZpZJGDIWOWzELh3715uQc8OwsSJEyOMCtuVTMYqlUUA7+icOXOidevWmUVgPLTBChrGGhMK4wUxgxhHXMfHF29vJ68uXbq8MTZZiPKZb7/91ng4W7duHd2+fTtV0OMVRdQRivHXX39FVVVVNQAj+oYNGxZNnz7dvEOjRo0qqwPqcWsR6l9//bXx0CeNI2wVYQYImm+++cZ48Rs0aFA228dY5TuBWGdxyqLS/X5gZ9esWRMtXrw4sf31uGsr4tXPnj0bffjhh4lzKC9w8+ZNM7+xG8T8RuhXUdtXxM4+evTI7B7gjU+yfdY2f/bZZ2ax6RPiWBEdo0YGS0CCPqNrMCpMGh988EG0fv36xPhzJjK23FwvqTUQbAfjQYgXPKTEAfJsJh0bBkO8IJ7VI0eOmDhnJkqEPZNWHg+9u0OQNNkFOyLVsGoCz58/NztChHqxKIyfn6AioptYYTzxeIKaN29udnRYhDKm+H9t2rSpQRVvP55zQsEOHDhQ7b2nEvUnTJhgtrcXLVoUdevWzSxS0zz0dryyaCQ0iJAHtxB2M3r0aPOcX375RV7SChrfCJa5c+eaMcb4i/ctr2LP8Ljjo1y2z45zdkqTxp5tH7taiH3XzlZQN9TbpnJmjT7DIcCiLF7cBZ2dG4vYvqJ21i442Gm3zhS3jewiYIext7t37zbeexUR+C8JSNDXki6ee4zN6tWrqwU9BuLLL780McWEvNitaPdPJQkxfs8k+sMPPxgx37t3b+NxsF6oPILeege03VzLDg7843jbOTBNmIsV9HiMiC1F6G/YsCFq3LjxG2+RtAilEp4mPF4ff/yxWRwkCTb3Ye6keujQIRMS5JY//vjDCPr4wjVwrGqeJ4GjR4+asWYFPR7yctm+NBuaZGfbtWtnwr4UduPZsRVQze4O0q92bqyN7Sv1ykl2lkUkIYuEA/ET3z1NWnBUAFY1sYIJSNDXsvMIj0H8EHqDJxVP/pMnT4xHCDEU94DaP5fl2bT1ihgFuxVIGARbkUy4KnWPACEPeEMRUCwqmVQIefj7779NvHopEW098StWrEj0fllaWYKeevacBrsEtKdXr17m4//8848J/Xn8+LHiSOve8KsR3kDoDeEH5bR9Wd5YkFuBxxmSpN2qOtgt9eaVbFgrcy672IQHvk3bZ0Gm2Vm7E8XOPbY2qaQ5TupNJ+lFy0pAgr4WuN3sHmRZIO6dA1k+Yt2nDk0rIuitV/TTTz81h3KVtq0WnRzwR62QxgPP4SxiSCk+Yt2nDs/yEfRMeGQ8ITyMnSG3sNPEpMahbJW6Q4A+50wR2W04m4OXtG3btmW1fdjfzz//3MTHJx26doUY2VHSwnLqTq/Unzch8xy7QoTluCGlPnbNp45LMs3O+oh1nzr1p9f0pv81AQn6goTdlH54Q90MMj5i3adOEUHveuf//PNPkw9Xpe4RsOlMyVrDOQ12ieyWr8+E5VPHV9ATP88ZEhYVpMZEPHEgkfh5Cgdi8dQTl69S+QQQytgWDmtTtm/fbs4DUXzsmk8dX9uHoONgJCFnZOHhnAlZoBh/ODYYdza1sAR95Y893oDYdHYlWcRhWzhwap1WPnbNp44lVcrO+oh1nzp1o1f0FiEQkKAv0AvkvyXEgRh5UvXZdFX2UT4Tlk8d30nNfQU8qsQxc1Annl2nwKvqI4ERQExxYHrWrFnRrVu3TIgLaUndHOA+E5ZPHR9Bz+SKpwyBl5RajsmWMyHxiTcwrGqOJwGEMmMHMU9GJS4t45yOXUz62DWfOr62j/aQPYlsPBQu+yNPPiKescmYJOxRBxM9OzjwavQr4S3YG9JIc2jWdRT42DWfOj521kes+9QJHLmaV0EEJOhzdpZrUMaMGWMEFVvNbrGHdYjftOm04n/GTmr37983ns1OnToltiRPyA0HdAn7wYiUiuvL+cqqHggBV0zRJDySHMqK3xJrDyq6qQTjr2AnNe5XoF5ayQq5seFdTK58F+LhXTatKxOwdowCGUgFm4EtQjyzSCNzEjtDeObdw4DvwvbZW0FJ08qNyOwS2YPYHOwmaxhnS+yh8YKvr4+9YwLnzp0zd2hgk7h/gwxgLCrd8jZsn6+dZVeekLO0THa0ywp65niSFKiIwH9JQII+B1331tY0g8LjapPlJt6cPIKexQHbz1euXEldSOR4XVUNiIAb4kX6wCQxZZv7NjM9ZAl6O2ERdjFp0qREYnbi0yIzoAGVsylumANhLfQphxHj5V3ZvrTXsdlJWHikZXzKiULVy0zADfFid5x0uqTdTcrrXlvbl8fOKstNmQeC/lwmAQn6TESRufnt2LFj0eTJk81103gGuJ6xg3IAAAWWSURBVEyl1EURWbmYrSchK51fHkFv8+Iy4ZJ1omnTph5vpyqhE8Dr+dVXX5nwBjIWIUy4FCqtZGX/cC+DSsvCZJ/9NgV91m5A6P1QX9vHBT5cHmbj1fHQk9EorbwL25fWFnuLsRaTlTl62X0hhzshe4TWcDM7uy/xXUn7drWxfXntbFYeekIi2R3igjbloa/M8VdprZag9+gxe8qdL3xamEP8MUVvio0/J4+gt2EUaXlxPV5VVQIj4GZSSgvxije56G2JSa+eJehtmji883w3mjRpUuMx7k3KCMLhw4cHRljNKUXAzSZSalfSfUa5bB/jnBuNEe2kDI5fvMZhbdIHX7x4UTdlV+AwdzMppYV4vS3bV8TO6qbYChxUdbzJEvQZHWwP/ZHTPZ5NpNRH3Zta3cOCTELcKItnvn///tG2bduiFi1apD7KV9Bj/Iif58e9sbaOj986/3rEXrIbNGDAgBqZlLJeHCGOdwhPKkKb1ILEOpMVhzhUbon1GSdZgj5+KJbDklbUI+bxjDImWYwQpqGLfbJ6LpzfcyaH/iNTTJ5DzeW0ffYMB5nGSE5gzzMxLhcuXGjsq5tSOBy6akkWgcuXL5sQUhZmbialrM8VsX1F7az9HJdHcoaDbEvMxWfOnDFx/tevXzdn5JIul8x6D/1eBPISkKDPIGa93j5g4wIJg0SeZHJzc+1z586doxs3bpir1EntRwhF3759Sz7aV9D71vN5D9UJg4A9E3H48OHMBg0ePLjGoT8OdrEARcyws9SnTx9zWJBUkvyb/89P1h0FWYKehjGeuVSIumyLM7YpFy5cMCFqeE7xohL7r1I5BOxNrPRjVrE3xb7//vumarlsn+tZ5YCkve/AjvOkTChZ76Lfv3sCiGJCW8km51PcW9Tz2r7a2Fk35t6Ov5cvX5oLzfg3YYYcnHWzkPm8j+qIQBECEvQlqBH7Rjo0YkJ9SpLHE08RYubXX381l+8gakh1yeq9ffv2mY/1Feps/+HNuHTpkg7EZlKtjAo2RvP27duZDY4Lej5gs3+wcCT7BxMN4powBC58KnUGxP5BH0FPXbI2cdEQWZ0IUWMyq6qqMvGuhONkLRwyX1AVyk7AhlP5/OG4oOcz5bJ97HoePHjQnBtivFLyjnOfd1Sd8hGwNw5jT3yKK+jz2r7a2tn4+MNxwv0v06ZNM1mg0uL9fd5LdUQgDwEJ+jy0VFcEREAEREAEREAEREAEAiMgQR9Yh6g5IiACIiACIiACIiACIpCHgAR9HlqqKwIiIAIiIAIiIAIiIAKBEZCgD6xD1BwREAEREAEREAEREAERyENAgj4PLdUVAREQAREQAREQAREQgcAISNAH1iFqjgiIgAiIgAiIgAiIgAjkISBBn4eW6oqACIiACIiACIiACIhAYAQk6APrEDVHBERABERABERABERABPIQkKDPQ0t1RUAEREAEREAEREAERCAwAhL0gXWImiMCIiACIiACIiACIiACeQhI0OehpboiIAIiIAIiIAIiIAIiEBgBCfrAOkTNEQEREAEREAEREAEREIE8BCTo89BSXREQAREQAREQAREQAREIjIAEfWAdouaIgAiIgAiIgAiIgAiIQB4CEvR5aKmuCIiACIiACIiACIiACARGQII+sA5Rc0RABERABERABERABEQgDwEJ+jy0VFcEREAEREAEREAEREAEAiMgQR9Yh6g5IiACIiACIiACIiACIpCHgAR9HlqqKwIiIAIiIAIiIAIiIAKBEZCgD6xD1BwREAEREAEREAEREAERyENAgj4PLdUVAREQAREQAREQAREQgcAISNAH1iFqjgiIgAiIgAiIgAiIgAjkISBBn4eW6oqACIiACIiACIiACIhAYAQk6APrEDVHBERABERABERABERABPIQ+D9U8RTErVrY9QAAAABJRU5ErkJggg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266" y="600702"/>
            <a:ext cx="14750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  <a:latin typeface="+mj-lt"/>
              </a:rPr>
              <a:t>1038</a:t>
            </a:r>
            <a:r>
              <a:rPr lang="fr-FR" dirty="0" smtClean="0">
                <a:solidFill>
                  <a:srgbClr val="346197"/>
                </a:solidFill>
                <a:latin typeface="+mj-lt"/>
              </a:rPr>
              <a:t> </a:t>
            </a:r>
            <a:r>
              <a:rPr lang="fr-FR" dirty="0">
                <a:solidFill>
                  <a:srgbClr val="346197"/>
                </a:solidFill>
                <a:latin typeface="+mj-lt"/>
              </a:rPr>
              <a:t>m2</a:t>
            </a:r>
          </a:p>
        </p:txBody>
      </p:sp>
      <p:pic>
        <p:nvPicPr>
          <p:cNvPr id="2050" name="Picture 2" descr="F:\7 DOSSIERS PERSO AGENTS\JEANNE\Associations\Accueil nouvelles associations\Salle D012.jpg"/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954" y="1541301"/>
            <a:ext cx="3458562" cy="259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2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82580" y="10634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[Le service Vie Associative] </a:t>
            </a:r>
            <a:r>
              <a:rPr lang="fr-FR" dirty="0" smtClean="0">
                <a:latin typeface="+mj-lt"/>
              </a:rPr>
              <a:t>La MDA demain </a:t>
            </a:r>
            <a:endParaRPr lang="fr-FR" dirty="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96336" y="908720"/>
            <a:ext cx="23526" cy="39290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96131" y="680491"/>
            <a:ext cx="51320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latin typeface="+mj-lt"/>
              </a:rPr>
              <a:t>  </a:t>
            </a:r>
            <a:endParaRPr lang="fr-FR" sz="1000" dirty="0">
              <a:latin typeface="+mj-lt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808099" y="90872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259632" y="712911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b="1" dirty="0">
                <a:solidFill>
                  <a:srgbClr val="346197"/>
                </a:solidFill>
              </a:rPr>
              <a:t>La Maison des Associations de demain</a:t>
            </a:r>
          </a:p>
          <a:p>
            <a:pPr lvl="0"/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Renforcer </a:t>
            </a:r>
            <a:r>
              <a:rPr lang="fr-FR" dirty="0"/>
              <a:t>l’accompagnement des associations, en permettant par la rénovation d’optimiser l’utilisation des locaux, d’améliorer le confort des associations présente et d’augmenter l’offre de service, notamment l’accueil de nouvelles associations </a:t>
            </a:r>
            <a:endParaRPr lang="fr-FR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dirty="0" smtClean="0"/>
              <a:t>Développer </a:t>
            </a:r>
            <a:r>
              <a:rPr lang="fr-FR" dirty="0"/>
              <a:t>les usages de la MDA pour en faire un lieu vivant autour de l’engagement et de la vie associative avec la création d’espaces </a:t>
            </a:r>
            <a:r>
              <a:rPr lang="fr-FR" dirty="0" smtClean="0"/>
              <a:t>innovant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45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5580111" y="3023704"/>
            <a:ext cx="3240359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1 </a:t>
            </a:r>
            <a:r>
              <a:rPr lang="fr-FR" dirty="0" smtClean="0">
                <a:solidFill>
                  <a:srgbClr val="346197"/>
                </a:solidFill>
              </a:rPr>
              <a:t>association </a:t>
            </a:r>
            <a:r>
              <a:rPr lang="fr-FR" dirty="0" smtClean="0"/>
              <a:t>pour</a:t>
            </a:r>
            <a:r>
              <a:rPr lang="fr-FR" dirty="0" smtClean="0">
                <a:solidFill>
                  <a:srgbClr val="C00000"/>
                </a:solidFill>
              </a:rPr>
              <a:t> </a:t>
            </a:r>
            <a:r>
              <a:rPr lang="fr-FR" sz="3600" b="1" dirty="0" smtClean="0">
                <a:solidFill>
                  <a:srgbClr val="346197"/>
                </a:solidFill>
              </a:rPr>
              <a:t>25</a:t>
            </a:r>
            <a:r>
              <a:rPr lang="fr-FR" sz="1600" dirty="0" smtClean="0">
                <a:solidFill>
                  <a:srgbClr val="C00000"/>
                </a:solidFill>
              </a:rPr>
              <a:t> </a:t>
            </a:r>
            <a:r>
              <a:rPr lang="fr-FR" dirty="0" err="1" smtClean="0"/>
              <a:t>hab</a:t>
            </a:r>
            <a:r>
              <a:rPr lang="fr-FR" sz="1600" dirty="0" smtClean="0"/>
              <a:t> </a:t>
            </a:r>
            <a:r>
              <a:rPr lang="fr-FR" sz="1100" dirty="0" smtClean="0"/>
              <a:t>(contre 1 pour 45 </a:t>
            </a:r>
            <a:r>
              <a:rPr lang="fr-FR" sz="1100" dirty="0" err="1" smtClean="0"/>
              <a:t>hab</a:t>
            </a:r>
            <a:r>
              <a:rPr lang="fr-FR" sz="1100" dirty="0" smtClean="0"/>
              <a:t> en moyenne en France)</a:t>
            </a:r>
            <a:endParaRPr lang="fr-FR" sz="11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[Le service Vie Associative] </a:t>
            </a:r>
            <a:r>
              <a:rPr lang="fr-FR" dirty="0" smtClean="0"/>
              <a:t>Les associations de Chambéry</a:t>
            </a:r>
            <a:endParaRPr lang="fr-FR" dirty="0"/>
          </a:p>
        </p:txBody>
      </p:sp>
      <p:sp>
        <p:nvSpPr>
          <p:cNvPr id="2" name="AutoShape 4" descr="data:image/png;base64,iVBORw0KGgoAAAANSUhEUgAAAnMAAAFmCAYAAAAGQxy7AAAgAElEQVR4Xu2dB7gU1f3+v/QOCogaFDtiBLGgoGJUFDSCvRdQgShRURQbTaQELMQeW0xQMRIVxfJDRQ0q9kIwiFgR7BgbSu//5z1x9n8L3Ltzd3fud+9+5nl4FPbMnLOf98yZd95zZrbaunXr1hkbBCAAAQhAAAIQgEBeEqiGmctL3Wg0BCAAAQhAAAIQCAQwc3QECEAAAhCAAAQgkMcEMHN5LB5NhwAEIAABCEAAApg5+gAEIAABCEAAAhDIYwKxzNzatWttwYIFVrNmTWvRokWpr/3999/bihUrrGXLlnmMhKZDAAIQgAAEIACB/CEQzNzy5cvt6KOPtlWrVqVaLlP28ssv26xZs6xdu3b24Ycf2rBhw4JZk5lr3bq1DRo0yBo3bmwycfrsiy++CJ9ts802dtlll9lmm22WPyRoKQQgAAEIQAACEMhDAqlkTiat6FtKXn/9dRszZow99dRT4d9PPvlkGzJkiO28887h7//85z9t3rx5Nnz4cBs7dqxtu+22wRBWq1bNtO8dd9xh9913Xx4iockQgAAEIAABCEAgfwhscJp1wIABdt5559n2229vCxcuDIbt6quvTn2zRYsW2T777GPPP/+8nX322fb3v//dmjRpEj5X0te8eXObPXu2bb311vlDg5ZCAAIQgAAEIACBPCOwXjP36aefhmnTCRMmWPXq1e0///mPTZo0yUaNGlXs62kq9YgjjgiJ3dSpU61OnTqpz4cOHWoHHnigHXTQQXmGhOZCAAIQgAAEIACB/CFQysxpuvWkk04KqVxkxGbOnGmTJ0+2kSNHFvtmMnzdunULxq+kmZPx69Spk3Xt2rVMGm+++aYtXrw4VUZTt1pzxwYBCEAAAhCAAAQgUDaBXXfdtfRLg2fMmBESOJk3rX/TlkszV7KJU6ZMse7du6MdBCAAAQhAAAIQgEAaBEolc5o67dmzp7Vt2za1+48//hjWyxVdM/fLL7/Yvvvua9OmTbO+ffuGKVk92aotWjP37rvvxk7ZMHNpqEYRCEAAAhCAAAQg8CuBYmZOa+UuvPDCsD6uVq1aKUirV68OT6recsst1qpVq/DvMm9z5syxq666yq688krr2LGjHXrooeEzPc167bXX2iOPPBIbNGYuNjJ2gAAEIAABCECggAkUM3MnnHCC9evXz7p06VIKid43N2LECGvYsGF4KKJBgwbh1SVK47799lsbPHiwLVu2zOrWrWu1a9cOryzZfPPNY6PFzMVGxg4QgAAEIAABCBQwgVi/ACFOMm5K7Zo2bVoKm15XsnTpUtt0000rjBQzV2F07AgBCEAAAhCAQAESiG3mcs0IM5drwhwfAhCAAAQgAIGqRAAzV5XU5LtAAAIQgAAEIFBwBDBzBSc5XxgCEIAABCAAgapEADNXldTku0AAAhCAAAQgUHAEMHMFJzlfGAIQgAAEIACBqkQAM1eV1OS7QAACEIAABCBQcAQwcwUnOV8YAhCAAAQgAIGqRAAzV5XU5LtAAAIQgAAEIFBwBDBzBSc5XxgCEIAABCAAgapEADNXldTku0AAAhCAAAQgUHAEMHMFJzlfGALlE5jx6nv29COvlF+wEko0adrIzht8ciXUTJUQgAAEfBLAzPnUhVZBoFIJTJvyhk249YlKbcOGKm/WYiMbN/5il22jURCAAAQqgwBmrjKoUycEnBPAzDkXiOZBAAIQKEIAM0d3gAAEShHAzNEpIAABCOQPAcxc/mhFSyGQGAHMXGKoqQgCEIBAxgQwcxkj5AAQqHoEMHNVT1O+EQQgUHUJYOaqrrZ8MwhUmABmrsLo2BECEIBA4gQwc4kjp0II+CeAmfOvES2EAAQgEBHAzNEXIACBUgQwc3QKCEAAAvlDADOXP1rRUggkRgAzlxhqKoIABCCQMQHMXMYIOQAEqh4BzFzV05RvBAEIVF0CmLmqqy3fDAIVJoCZqzA6doQABCCQOAHMXOLIqRAC/glg5vxrRAshAAEIRAQwc/QFCECgFAHMHJ0CAhCAQP4QwMzlj1a0FAKJEcDMJYaaiiAAAQhkTAAzlzFCDgCBqkcAM1f1NOUbQQACVZcAZq7qass3g0CFCWDmKoyOHSEAAQgkTgAzlzhyKoSAfwKYOf8a0UIIQAACEQHMHH0BAhAoRQAzR6eAAAQgkD8EMHP5oxUthUBiBDBziaGmIghAAAIZE8DMZYyQA0Cg6hHAzFU9TflGEIBA1SWAmau62vLNIFBhApi5CqNjRwhAAAKJE8DMJY6cCiHgnwBmzr9GtBACEIBARAAzR1+AAARKEcDM0SkgAAEI5A8BzFz+aEVLIZAYAcxcYqipCAIQgEDGBEqZucWLF9tPP/1kzZo1s/r16xerYO3atfbdd99ZzZo1w+cltx9//NFWrlxpm222WYUbNmXKFOvevXuF92dHCEAgcwKYucwZcgQIQAACSRFImbmlS5faTTfdZI888ojVqVMnGLkjjzzSzjnnnNCWzz77zIYPH24fffSR1a5d27p162YXXHCBNWjQwBYuXGhjx461F1980apXr26dO3e2yy+/3Jo2bRr7e2DmYiNjBwhknQBmLutIOSAEIACBnBFImbn777/f5s+fb/3797datWrZkiVLbN68edahQwdbs2aNnXnmmdazZ0/bd999TQnd3XffbcuWLbNLLrnEbrjhBqtbt66ddtppwcy98MIL9vjjj9vtt98eu+GYudjI2AECWSeAmcs6Ug4IAQhAIGcEUmZuwIABduGFF9pWW21VqrKff/45JG9XXXVV6jP923777ReM2x//+Ee74447bKONNgqfy+RtsskmNmfOHGvVqlWsxmPmYuGiMARyQgAzlxOsHBQCEIBATgikzNxBBx1kjz76qDVq1KhURe+++6498MADNnr06GKfaZr15JNPtssuu8ymTp0a0rlokzk86qij7IADDojVcMxcLFwUhkBOCGDmcoKVg0IAAhDICYGUmWvdurUde+yx9t///tfmzp1r7dq1s2OOOcYOPPBAmzlzpk2ePNlGjhxZrBHDhg0La+f0X5k5rbWLtlGjRlmnTp2sa9euZTZcyd4vv/ySKvPVV19Zy5Ytc/JlOah/Aq89/x+3jaxZq4bt2bmt2/Zls2Gfvvet/eflz7J5yKwdq37D2nbIqbtm7XgcCAIQgEA+E9h7770tZeaqVasW0rfDDjssrHtbsGCB7b777jZ79uzwBGuuzFxJgCRz+dylMm/7md2HZn6QHB2hYeP6dvPEwTk6uq/Dksz50oPWQAACECiLQMrM6cGHESNGFHsCVU+vKplr27atXXPNNeFPtOkBiY4dO9q//vUv6927t02cONEaN24cPl6xYoU1b97c3nnnHdtuu+1iKYCZi4WryhXGzPmQFDPnQwdaAQEIQCAdAikzd8UVV9ghhxwSnlaNDFmLFi3s5ZdftjZt2thxxx0Xnk7dfPPNw+dK8V577TW7/vrrwzRrly5dwh9tb7/9tul4TzzxhNWoUSOddqTKYOZi4apyhTFzPiTFzPnQgVZAAAIQSIdAyszpydOBAwfaTjvtZPXq1QsvDl6+fLnddtttYS3cm2++GUybUjpNyWrqVa8k2Xjjje3LL780PfAgo6f30+kzpXxbbrllOm0oVgYzFxtZldoBM+dDTsycDx1oBQQgAIF0CKTM3Lp162z16tXhAQj9URonE6f1c9r0+apVq+zzzz8P/65fedD76KLPtK9MnF5LIhOnz2T64m6YubjEqlZ5zJwPPTFzPnSgFRCAAATSIcBvs6ZDiTKJEcDMJYa6zIowcz50oBUQgAAE0iGAmUuHEmUSI4CZSww1Zs4HaloBAQhAIGMCmLmMEXKAbBLAzGWTZsWPRTJXcXbsCQEIQCBpApi5pIlTX5kEMHM+OghmzocOtAICEIBAOgQwc+lQokxiBDBziaFmmtUHaloBAQhAIGMCmLmMEXKAbBLAzGWTZsWPRTJXcXbsCQEIQCBpApi5pIlTH9OsedAHMHN5IBJNhAAEIPArAcwcXcEVAZI5H3Jg5nzoQCsgAAEIpEMAM5cOJcokRgAzlxjqMivCzPnQgVZAAAIQSIcAZi4dSpRJjABmLjHUmDkfqGkFBCAAgYwJYOYyRsgBskkAM5dNmhU/FslcxdmxJwQgAIGkCWDmkiZOfWUSwMz56CCYOR860AoIQAAC6RDAzKVDiTKJEcDMJYaaaVYfqGkFBCAAgYwJYOYyRsgBskkAM5dNmhU/FslcxdmxJwQgAIGkCWDmkiZOfUyz5kEfwMzlgUg0EQIQgMCvBDBzdAVXBEjmfMiBmfOhA62AAAQgkA4BzFw6lCiTGAHMXGKoy6wIM+dDB1oBAQhAIB0CmLl0KFEmMQKYucRQY+Z8oKYVEIAABDImgJnLGCEHyCYBzFw2aVb8WCRzFWfHnhCAAASSJoCZS5o49ZVJADPno4Ng5nzoQCsgAAEIpEMAM5cOJcokRgAzlxhqpll9oKYVEIAABDImgJn7FaFnEzF+yuiMhc6XA3jWoWHj+nbzxMH5gjKjdp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aBWGZu8eLFtnTpUmvRosV66164cKGtWrXKNtlkkwq3bcqUKda9e/cK71/RHT2biPFTRlf0a+Xdfp51aNi4vt08cXDeMa1IgzFzFaHGPhCAAAQqh0DKzN122202evRoq1WrVmhJtWrV7KGHHrIOHTrY2rVr7e677w6f16xZ0w488EAbNGiQbb311qGsTN5NN91kf/vb36x69ep2wgkn2OWXX26NGjWK/a0wc6WRYeZid6Oc7ICZywnW2Adt1mIjGzf+4tj7sQMEIACBqkogZeZkxvbcc0/bZpttUmauadOmwdxNnz7d7r///mDmateubXPmzLGJEyfajTfeGMrefvvt9tNPP9nZZ59tNWrUsKefftreeustGzduXGxumDnMXOxOk9AOmLmEQJdTDWbOhw60AgIQ8EOgmJk77LDDbPvtty/WOqVyBx98sCm523HHHcNnmkrVVOgNN9wQ/q1Xr152yy232MYbbxw+X7JkiW266ab2wQcf2BZbbBHr22LmMHOxOkyChTFzCcIuoyrMnA8daAUEIOCHQLlmTolby5Yt7YsvvrBmzZqlWv7nP//ZNt988zDletJJJ9nUqVOtbt26qc/79u1rp59+uu23336xvi1mDjMXq8MkWBgzlyBszJwP2LQCAhDICwIpMzd+/HibMWNGmFLVdsYZZ5gM2cqVK22rrbayL7/8MpW86fP77rvPli1bZoceeqj17NkzmLk6deqkvvSoUaOsU6dO1rVr1zJBPPnkk2GKNtp+/PFH0/Ru0ttz97+fdJVp13fwKTulXTbfC3rWoVbtGrb/ca3zHXFa7f/y45/sg7cWpFU26UJ1G9SyzkcWn0FIug3UBwEIQMALgS5duljKzP3yyy+2fPny8ICDNpmzq6++2p577rmcmrmSMEjmSncPHoDwccqQzPnQgWlWHzrQCghAwA+BDb6a5LvvvgvTqF9//XV4MOKll16yVq1ahZZrHV2PHj1sxIgR1rZtWzvqqKNs0qRJqadXtaZO6drMmTNLrcEr76tj5jBz5fWRyvocM1dZ5IvXi5nzoQOtgAAE/BDYoJmbNWuW7bbbbrZo0SKbMGGCrVixws4///zQ8u+//97OPfdcu/fee8PUql5ToocnovVx77zzjg0cODA81Rq96iTdr4yZw8yl21eSLoeZS5r4+uvDzPnQgVZAAAJ+CKTM3KOPPhqSNCVqehr1o48+snPOOcf22muvsG6uT58+tuWWW1rz5s3DU6pK42TgtM2fP9/+8Ic/WOfOna1BgwYmMzdy5EjbdtttY39TzBxmLnanSWgHzFxCoMupBjPnQwdaAQEI+CGQMnN68e+CBQts7ty5wdDtsMMO1qRJk/Dy4HXr1oWHHWTalMq1bt06/MqD3imnTZ9r/48//jiUa9OmTTiG9o27YeYwc3H7TFLlMXNJkS67HsycDx1oBQQg4IdArJ/zSqLZmDnMXBL9rCJ1YOYqQi37+2Dmss+UI0IAAvlNADP3q36efxOUp1l9nGSYOR86YOZ86EArIAABPwQwc5g5P73RzDybasycj66CmfOhA62AAAT8EMDMYeb89EbMnBstpk15wybc+oSb9hRtCGbOpSw0CgIQqEQCmDnMXCV2v9JVk8z5kAMz50MHWgEBCEAgHQKYOcxcOv0ksTKYucRQl1kRZs6HDrQCAhCAQDoEMHOYuXT6SWJlMHOJocbM+UBNKyAAAQhkTAAzh5nLuBNl8wCYuWzSrPixSOYqzo49qyYBvU9Vf7xu1atX99o02pUAAcwcZi6BbpZ+FZi59FnlsiRmLpd0OXY+ElixfKX1O3ak26YX0ius3IpQiQ3DzGHmKrH7la4aM+dDDsycDx1ohR8CmDk/WtCS0gQwc5g5V+cFZs6HHJg5HzrQCj8EMHN+tKAlmLkN9gHPJqKQ4nPPOvDSYB9DKO+Z86FDobUCM1doiufX9yWZI5lz1WMxcz7kIJnzoYNacffNj5rXdfcHH97JttxmMz+wctgSzFwO4XLojAlg5jBzGXeibB4AM5dNmhU/Fmau4uyyvWfvHsPcPkU5YHhPa7/Xjtn+yi6Ph5lzKQuN+pUAZg4z5+pkwMz5kAMz50MHtQIz50MLzJwPHWjF+glg5jBzrs4NzJwPOTBzPnTAzPnRATPnRwtaUpoAZg4z5+q8wMz5kAMz50MHzJwfHTBzfrSgJZi5DfYBzyaCp1l9nLo8zepDh0J7mpVpVh/9DjPnQwdawTRrmX0AM+fjFPGsA2bORx/BzPnQQa3gAQg/WhTSTb8f6n5awjQr06x+eqOZYeZ8yME0qw8dmGb1owPJnB8taAnTrEyzOj8LMHM+BMLM+dABM+dHB8ycHy1oCWYOM+f8LMDM+RAIM+dDB8ycHx0wc360oCWYOcyc87MAM+dDIMycDx0wc350wMz50YKWYOYwc87PAsycD4Ewcz50wMz50QEz50cLWoKZw8w5Pwswcz4Ewsz50AEz50cHzJwfLWgJZg4z5/wswMz5EAgz50MHzJwfHTBzfrSgJZg5zJzzswAz50MgzJwPHTBzfnTAzPnRgpZg5jBzzs8CzJwPgTBzPnTAzPnRATPnRwtagpnDzDk/CzBzPgTCzPnQATPnRwfMnB8taAlmDjPn/CzAzPkQCDPnQwfMnB8dMHN+tKAlmDnMnPOzADPnQyDMnA8dMHN+dMDM+dGClmDmMHPOzwLMnA+BMHM+dMDM+dEBM+dHC1qCmcPMOT8LMHM+BMLM+dABM+dHB8ycHy1oCWYOM+f8LMDM+RAIM+dDB8ycHx0wc360oCUZmrl169aZ/lSrVi38KblFn1evXr3CrKdMmWLdu3ev8P4V3dGziRg/ZXRFv1be7edZh4aN69vNEwfnHdOKNBgzVxFqudmnd49hYdz1uA0Y3tPa77Wjx6ZlvU2Yuawj5YBZJFBtXZFR4qGHHrJ99tnHWrZsaffdd5+deuqpKdO2atUqe/bZZ23y5MlWr1496927t+26666hKWvWrLG3337bxo8fb6tXr7YTTzzRDjroIKuIqcPMlVYXM5fFHp/BoTBzGcDL4q7NWmxk48ZfnMUj+j4UZs6HPpg5HzrQivUTSJm5n3/+2XbffXebPn16MHNHH320Pfzww8GQye/de++9NmrUqGDmli5daueee67dfffd1rZtW5sxY4Ydc8wxNmnSJKtfv76NGTMmmD0ZurgbZg4zF7fPJFUeM5cU6bLrwcz50EGtIJnzo0Uh3fT7oe6nJSkz98wzz9grr7xiI0aMCK0rauZWrFhh559/vl133XXWoEGD8PmsWbNsyJAhwcBdeuml9sc//tHatGkTPvvyyy/t4IMPtjfeeMOaNGkS69ti5jBzsTpMgoUxcwnCLqMqzJwPHTBzfnRQSzBzvvRIujUpMzd06NBg4PbYY49SZu6LL76wm266ya699tpi7VNZTc327NkzTMEqlYs2pXtTp04NyV2cDTOHmYvTX5Isi5lLkvaG68LM+dABM+dHB8ycLy0qozXBzC1cuDAkaUrfouRt7Nixdvnll1vXrl3t008/DdOrI0eOLNbGYcOGWbdu3Uz/lXGrU6dO6nNNyXbq1CnsH2fDzGHm4vSXJMti5pKkjZmLCLBmzke/Y82cDx1oxfoJpMzcgw8+GNbCRdudd95pZ511lvXp08c++eSTnJk5TdP+8MMPqXqXLFmSMpRJivb6418kWV2sujodsWWs8vlc2LMONWtVtw6/b5nPeNNu+7fzFtu8d39Ku3ySBevUq2G7df1NklVWal2ez4kdOza3jTetV6l8kqp87Zp19uaUL5OqLnY9hXSdiA2niu+gN4AUe5q16PctumZOydwdd9xhV199dTEkSt1uvvlm69u3b5hm1VOu0dahQweTIdRDFXE2krnStAppLQSvJolztuSuLK8myR3buEcmmYtLLDflSeZyw5WjZodAWmZu+fLlNmjQoGDmateuHWr+4IMPQnL39NNP28CBA8PDEFtssUX4bMGCBbbbbrvZu+++a82bN4/VUswcZi5Wh0mwMNOsCcIuoyrWzPnQQa3gaVY/WhTSTb8f6n5akpaZW7t2rV1//fX20ksv2TXXXGMrV64MT7DK4O23334hlbvqqqvshhtusIYNG4aynTt3thNOOCH2N8XMYeZid5qEdsDMJQS6nGowcz50wMz50UEtwcz50iPp1mzQzI0ePTqkbdEvPej1JFrfduONN4Y1bXr6NXqPnF4U/OKLL4byMn56B52ecOWlwdmRs5BOUqZZs9NnMj0K06yZEsze/kyzZo9lJkdimjUTeuybawIbNHMbqlimTiatVq1apYrI1MnMRVOxFWk8yRzJXEX6TRL7kMwlQbn8OkjmymeUVAmmWZMiXX49hXTTXz6NwisR28zlGhFmDjOX6z5W0eNj5ipKLrv7YeayyzOTo2HmMqGX3X0xc9nlmW9Hw8z9qpjn6b1COkk964CZ8zG8YeZ86KBWYOb8aFFI1wk/1P20BDOHmfPTG80MM+dDDtbM+dBBrWDNnA8tWDPnQ4dVK1fbu//+2Edj1tOKjZs2sm1a/+/NHklumDnMXJL9rdy6MHPlIkqkAGYuEcxpVYKZSwtTzgth5nKOOK0Kfv5psQ047aq0ylZGoQ6dd7ZzB52ceNWYOcxc4p2urAoxcz7kwMz50IFkzo8OmDkfWmDm1q8DZg4z5+MMzQMdWDPno6uwZs6HDmoFa+b8aFEoa+Ywc5i5Ms86z4lQoZykEsizDpg5HxcuzJwPHTBzfnRQSwrlOoGZw8xh5nyNPettDWbOh0hMs/rQgWlWPzowzepDC8wcZg4z5+NczFsdSOZ8dCCSOR86kMz50YFkzo8WPADxqxa8NLh0pyyU+JxpVj8DEsmcHy14mtWHFiRzPnQgmSOZy9tECDPnYxAhmfOhA8mcDx1I5vzoQDLnRwuSOZK5DfZGzJyPExUz50MHzJwPHTBzfnTAzPnRAjOHmcPM8TSrmxGJaVY3UvAL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Vw5ydzixYvt3nvvtS+++MLq1atnJ510ku2www5WrVq1sOfq1avttddes6efftrq1q1rxx9/vLVp0yZ8tmbNGpszZ4499NBDodzhhx9uHTt2tOrVq8dWf3XJsHcAACAASURBVMqUKda9e/fY+2W6w5ndh2Z6iJztz5q5nKGNdWCSuVi4claYZC5naGMfeMDwntZ+rx1j75ePO2DmfKiGmSvHzI0cOTKUkBFbsmSJnXPOOfb8889bs2bNwr8/+OCD1r9/f3viiSds2bJldt5559nkyZNt++23t9mzZ1uXLl3s4Ycftvr169uYMWPs4osvtr333ju2+pi50sgwc7G7UU52wMzlBGvsg2LmYiPL2Q6YuZyhjX3gQrlOYObKMXMycErcatSoEUoqpVOydtppp9mKFSuCubv++uutcePG4fMZM2bY2LFj7f7777fLLrvMevfube3atQufffbZZ8EUvvLKK9aoUaNYnRIzh5mL1WESLIyZSxB2GVVh5nzooFZg5vxogZnzoYW7NXPPPPOMzZ8/38466yz76quvgpEbN25cMVo777yzPfnkk3bKKafYs88+G1K5aGvSpIm9/vrrttNOO8UijJnDzMXqMAkWxswlCBszlyLQu8cwW7dunQ/4JVqBmfMjC2bOhxZuzNxbb71ljz32mH3++ed23XXXWfPmzW3mzJlhSjWaio2QDRs2zLp162b679SpU61OnTopmqNGjbJOnTpZ165dyySs+rReL9rmzp1r2223XeKq3DvuX4nXmW6FvS4+KN2ieV/Osw516tayE8/7Xd4zTucLfPjOl/bGcx+mUzTxMg0a17Vjz9o38Xorq0LP50SXo9vbFts1ryw0ida7etUau//GFxKtM05lhXKdWLZkpT1020tx0CRadqvWLWz/I/43S5nU1r59e6u2rsQt3wMPPGCPP/64LVq0yCZNmmS1a9fOqZkr+WVJ5krLXyh3XPrmnh9EIZlLamgqux6mWX3ooFaQzPnRolCuE6yZW3+fK2XmomITJ0607777zs4//3z75JNP7K677rKrrrqq2FG0Lk7/1q9fP9O0rJ6Cjbb9998/TMvuueeesXo7Zg4zF6vDJFgYM5cg7DKqwsz50AEz50cHtQQz50MPN9OsEY7333/frrjiivC6ET29Onz48PDAQ/SAxLx588LrS6ZNm2YXXnihaVp10003Dbt///331rp1a9Mxon9LFzNmDjOXbl9JuhxmLmni668PM+dDB8ycHx0wc360qHQz99RTT4XXkLRq1coWLlwY1sf17ds3vHJk7dq14XUjekp18ODBtmrVKhs6dKj16dPHDjnkkDAte88994QyegjitttuC+ve9HncDTOHmYvbZ5Iqj5lLinTZ9WDmfOiAmfOjA2bOjxaVbub0TrmLLrrIfvjhB6tZs6b99a9/DUYuemnw8uXLU4atYcOGdvXVV1uPHj0CQb0oWA9A6N1zMn6XXnppmHqNUrw4mDFzmLk4/SXJspi5JGlvuC7MnA8dMHN+dMDM+dGi0s1chEJPlipd29CvN2jKVZ8VfXI12leJnYxd0bVzcRFj5jBzcftMUuUxc0mRJpkrSoBXk/jod/wChA8deABi/Tps8AGIypINM4eZq6y+V169mLnyCCXzOclcMpzTqYWnWdOhlEwZHoBIhnN5tbhJ5spraK4/x8xh5nLdxyp6fMxcRclldz/MXHZ5ZnI0zFwm9LK7L2YuuzwrejTM3K/kMHOYuYqeRLneDzOXa8LpHR8zlx6nJEph5pKgnF4dmLn0OOW6FGYOM7fBPlYoJ6kA8NLgXA816R1/2pQ3bMKtT6RXOOFSmLmEgZdRHWbOjxaFcp1gzdz6+xxr5n7l4tlEFMpJipnzc2HAzPnRggcgfGjBAxA+dMDMYebK7ImYOR8nqmcdmGb10UdI5nzooFaQzPnRolBu+jFzmDnMnJ9xZ4Mtwcz5EIlkzocOagXJnA8tSOZ86ICZw8xh5nyci3mrA8mcjw5EMudDB5I5PzqoJSRzPvTgAYhfdeBp1tIdslBOUn1zkjkfAxLJnA8dSOb86EAy50MLkjmSubxNhDBzPgYRkjkfOpDM+dCBZM6PDiRzfrQgmSOZ22BvxMz5OFExcz50wMz50AEz50cHzJwfLTBzmDnMHNOsbkYkplndSMED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NFpSdzK1eutI8//theeOEFW7Zsme299962zz77WLVq1QKl1atX2+zZs2369OlWp04dO/TQQ22rrbYKn61du9bmzZtnU6dOtVWrVtlBBx1kO++8c2rfOJinTJli3bt3j7NLVsqe2X1oVo6Ti4Ng5nJBNf4xMXPxmeViD8xcLqhW7JgDhve09nvtWLGd82wvkjkfgpHMlZPMXXnllTZ//nw78sgjrUmTJnbjjTfa6NGjrV27dmHPxx9/3AYMGGA333yzrVixwsaNG2f333+/bb311vbBBx9Yjx497JprrrF69erZPffcY5dccontsccesdXHzJVGhpmL3Y1ysgNmLidYYx8UMxcbWc52wMzlDG3sAxfKdQIzV46Z++yzz+w3v/mN1apVK5T897//bQMHDrTnn3/elNr17ds3GLyNN944fP7qq6/aX/7yF7v77rtt0KBBdsopp9juu+8ePps7d66ddNJJ9uKLL1r9+vVjdUrMHGYuVodJsDBmLkHYZVSFmfOhg1qBmfOjBWbOhxaVPs1aEsOsWbNst912szVr1tg333xjf/7zn0MaF22aWm3btm2YWj311FPtqaeesgYNGoSP9ZnSvbffftt23DFeBI+Zw8z5OCVLtwIz50MZzJwPHTBzfnRQSzBzPvRwZeYWLVpk/fr1C9Oqe+65p82cOdMmT55sI0eOLEZr2LBh1q1bN9N/Zeq0li7aRo0aZZ06dbKuXbuWSfi9996zpUuXpsrMmTPHfvvb3yauyq1XPpZ4nelWeM6VR6ZbNO/Ledahbr3a1vuy3+c943S+wOy35tn0KbPSKZp4mUZN6lnPC7slXm9lVej5nOh+SifbqvWmlYUm0XpXr1pjd/7p/xKtM05lhXKdWLp4hd097uk4aBItu91vf2OHnLBnonUqNKu2bt26dUVrXbx4sbVp0yasl+vVq5dVr149p2ZOD0wUbYJM4SGHHJIoCFV29tHFjWriDSijwjsmX+GpOTlti2cdGjSqZ9fde0lOv7+Xg7/w1Fs28c6nvDSnWDuabdLExtx5gcu25aJRZx8z0qzYKJ2LWip2zPOGnGztOuxQsZ3zbK+VK1ZZ/5PGum11oVwnflm42C458zq3Ouy+z0529iXHJ9q+mjVrFjdzX331lV1++eV28MEHhzVw0fq5jz76yMaPH29jxxbvyMcff3xI5c4777yQzOnhh2jTE6n6TOlcnI1p1tK0CiU+1zf3/FQx06xxzuTclWWaNXds4x6ZNXNxieWufKFcJ3gAYv19KJXM6dUiMl4PPvig/e53vyv2WhG9qkTTpmPGjEkdRcZPhu3ll18O07F6krVp06bh84ULF9oWW2wRXnWy+eabx+q9mDnMXKwOk2BhzFyCsMuoCjPnQwe1AjPnRwvMnA8tKnXNnF410qVLFzv77LNtr732KkZErx6pXbt2SNk0HXruueeGd8nJ3MnMHXPMMcEAPvPMMzZkyJCQzinF039l8uJumDnMXNw+k1R5zFxSpMuuBzPnQwfMnB8d1BLMnA89KtXMLViwILwvbn3bhx9+GF4OrHTu1ltvDYatYcOGdvvtt9txxx0XdpG5e+yxx+y0004Lf9c76/SeuRo1asSmi5nDzMXuNAntgJlLCHQ51WDmfOiAmfOjA2bOjxaVaubiYFiyZEl4KKLo+rhofyV8+qWI6BUlcY4blcXMYeYq0m+S2AczlwTl8uvAzJXPKKkSTLMmRbr8ekjmymeURIm8MXO5hoGZw8zluo9V9PiYuYqSy+5+mLns8szkaJi5TOhld1/MXHZ5VvRomLlfyWHmMHMVPYlyvR9mLteE0zs+Zi49TkmUwswlQTm9OjBz6XHKdSnMHGZug32sUE5SAeDVJLkeatI7/rQpb9iEW59Ir3DCpTBzCQMvozrMnB8tCuU6watJ1t/nSr00uLK7JskcyVxl98EN1U8y50MZzJwPHdQKzJwfLTBzPrQgmSOZI5kjmfMxGpkZyZwbKax3j/+9FsrjhpnzowpmzocWmDnMHGYOM+djNMLMudFBDcHM+ZBjxfKV1u9Yvz/7iJnz0U8wc5g5zBxmzsdohJlzowNmzo8UmDkfWrBmjjVzZfZEzwvvC+WOSwJ51oE1cz4Gc9bM+dCBNXN+dFBLCuU6gZnDzGHmfI09620NZs6HSKyZ86EDyZwfHUjmfGiBmcPMYeZ8nIt5qwPJnI8ORDLnQweSOT86kMz50YI1c79qwatJSnfKQonPmWb1MyCRzPnRggcgfGhBMudDB5I5krm8TYQwcz4GEZI5HzqQzPnQgWTOjw4kc360IJkjmdtgb8TM+ThRMXM+dMDM+dABM+dHB8ycHy0wc5g5zBxPs7oZkZhmdSMF75lzIgXTrD6EYJqVaVamWX2ci3mrA8mcjw5EMudDB5I5PzqQzPnRgmSOZI5kjmTOzYhEMudGCpI5J1KQzPkQgmSOZC5vEyHWzPkYREjmfOhAMudDB5I5PzqQzPnRgmSOZI5kjmTOzYhEMudGCpI5J1KQzPkQgmSOZI5kzse5mLc6kMz56EAkcz50IJnzowPJnB8tSOZI5kjmSObcjEgkc26kIJlzIgXJnA8hSOZI5vI2EWLNnI9BhGTOhw4kcz50IJnzowPJnB8tSOZI5kjmSObcjEgkc26kIJlzIgXJnA8hSOZI5kjmfJyLeasDyZyPDkQy50MHkjk/OpDM+dGCZI5kjmSOZM7NiEQy50YKkjknUpDM+RCCZI5kLm8TIdbM+RhESOZ86EAy50MHkjk/OpDM+dGCZI5kjmSOZM7NiEQy50YKkjknUpDM+RCCZI5kjmTOx7mYtzqQzPnoQCRzPnQgmfOjA8mcHy1I5kjmSOZI5tyMSCRzbqQgmXMiBcmcDyFI5kjm8jYRYs2cj0GEZM6HDiRzPnQgmfOjA8mcHy1I5kjmSOZI5tyMSCRzbqQgmXMiBcmcDyFI5kjmSOZ8nIt5qwPJnI8ORDLnQweSOT86kMz50YJkjmSOZI5kzs2IRDLnRgqSOSdSkMz5EIJkjmQubxMh1sz5GERI5nzoQDLnQweSOT86kMz50YJkjmSOZI5kzs2IRDLnRgqSOSdSkMz5EIJkjmSOZM7HuZi3OpDM+ehAJHM+dCCZ86MDyZwfLdwkcz/++KO9++67tv/++xejs2bNGps/f769/fbbVrt2bdt3332tRYsWoczatWvt22+/tVdffdVWrVplnTp1sq222sqqVasWm/CUKVOse/fusffLdIczuw/N9BA5259p1pyhjXVgzFwsXDkrjJnLGdrYBx4wvKe132vH2Pvl4w4kcz5UI5krJ5lbvXq1Pf/88zZgwAD74IMPTOat6PbMM8/YwIEDwx8ZtkmTJtldd91lW265pX3yySd2wgknWL9+/axu3br27LPP2iWXXGK77LJLbPUxc6WRYeZid6Oc7ICZywnW2AfFzMVGlrMdMHM5Qxv7wIVyncDMlWPmpk2bZmPHjrUhQ4bYEUccYb/88ktqj5UrV9rpp59ut9xyizVr1iz8+wsvvGD33nuv3XnnnWGfY445xjp27Bg+++ijj6x379723HPPBXMXZ8PMYebi9Jcky2LmkqS94bowcz50UCswc360wMz50KLSp1mVtmn7+uuvrV27dsXMnKZQx40bZ9dee22KlpK89u3bmxK7nj172uOPP24NGzYMnyvV22ijjWzGjBnWunXrWIQxc5i5WB0mwcKYuQRhl1EVZs6HDpg5PzqoJZg5H3pUupmLMHz22WelzNzMmTNt8uTJNnLkyGK0hg0bZt26dTP9d+rUqVanTp3U56NGjQpr57p27Vom4Xnz5tny5ctTZVTXbrvtlrgq11z8j8TrTLfCS8edmm7RvC/nWYd69etY/5HH5T3jdL7AzFc/smcfeSudoomXabxxA+s35KjE662sCj2fE8f2OcC226llZaFJtN7Vq9bYdYP+mWidcSorlOvEkkXL7S8jHo6DJtGyO+7Syo7stV+idbZq1cqqrVu3bl3RWpM2cz///HOx9Xmavj3ggAMSBaHKBva8LvE6063wzxMuSrdo3pfzrEP9hnVt1G3n5D3jdL7AK8+9Y4/cMy2doomX2bh5Yxt6fd/E662sCgf2us6s2ChdWS0pXW+fgUfZb3fd1k+DctiSlStW2aC+N+ewhswOXSjXiUU/L7Erz7sjM1g53HuXvXaw0/sfnsMaSh+6UaNG6Zm5999/3yZMmGBjxowpdpRevXqFByb0R9OtRdfHnXjiiXbBBRfYPvvsE+tLMc1aGlehxOf65p6fKmaaNdapnLPCTLPmDG3sA7NmLjaynO1QKNcJHoBYfxdKK5lbsmSJjR49OjwgEW0LFiywQw891KZPn279+/e366+/3po2bRo+VtrWsmVL+/DDD8N/42yYOcxcnP6SZFnMXJK0N1wXZs6HDmoFZs6PFpg5H1q4WDMngzZ37txg0t577z3bdNNNwzo4PdBw8cUXm+ZlTz31VNPDD9dcc43tscce4eGHe+65x2bPnm0XXnhhKD9x4kRbuHChDR0a/91tmDnMnI9TsnQrMHM+lMHM+dABM+dHB7UEM+dDj0o3cytWrLAOHTqYHkhQEqcnU2fNmmXbbLNNKm274YYb7LrrrrMGDRqEKVcZuRo1aoQHGGTgNK2qFwXL1A0ePDi8XDjuhpnDzMXtM0mVx8wlRbrsejBzPnTAzPnRATPnR4tKN3PpotD752TgZOhKbjJ1eidd48aN0z1cqXKYOcxchTtPjnfEzOUYcJqHx8ylCSqBYkyzJgA5zSpI5tIEleNieWPmcszBMHOYuVz3sYoeHzNXUXLZ3Q8zl12emRwNM5cJvezui5nLLs+KHg0z9ys5zBxmrqInUa73w8zlmnB6x8fMpccpiVKYuSQop1cHZi49TrkuhZnDzG2wjxXKSSoAvJok10NNesefNuUNm3DrE+kVTrgUZi5h4GVUh5nzo0WhXCd4Ncn6+1ypV5NUdtckmSOZq+w+uKH6SeZ8KIOZ86GDWoGZ86MFZs6HFiRzJHMkcyRzPkYjMyOZcyOF9e4xzEr8UI+bxmHm3EjBq0mcSIGZw8xh5jBzToYjzJwbIcwwc07EWLF8pfU7tvjvkztpWmgGyZwPNTBzmDnMHGbOx2hEMudGBzWEZM6HHJg5HzqwZm79OrBm7lcunhfeF8odl6TwrANr5nwM5qyZ86EDa+b86EAy50cLkjmSOZI5zJybEYk1c26kIJlzIgXJnA8hSOZI5srsiZ4TIZI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MFyRzJHMkcyZybEYlkzo0UJHNOpCCZ8yEEyRzJHMmcj3Mxb3UgmfPRgUjmfOhAMudHB5I5P1qQzJHMkcyRzLkZkUjm3EhBMudECpI5H0KQzJHM5W0ixJo5H4MIyZwPHUjmfOhAMudHB5I5P1qQzJHMkcyRzLkZkUjm3EhBMudECpI5H0KQzOUwmVu3bp398ssvNnv2bFuxYoW1b9/emjZtatWqVYut/pQpU6x79+6x98t0hzO7D830EDnbn2QuZ2hjHZhkLhaunBUmmcsZ2tgHHjC8p7Xfa8fY++XjDpg5H6ph5nJo5ubPn29nnHGGdevWzerUqWPvvfeeXXrppdamTZvY6mPmSiPDzMXuRjnZATOXE6yxD4qZi40sZztg5nKGNvaBC+U6gZnLoZkbNGhQSNM6d+4capkzZ47179/fnn76aatVq1asTomZw8zF6jAJFsbMJQi7jKowcz50UCswc360wMz50CJv18wtW7bMjjrqKJs0aZI1atQo0Fy9erVtvPHGNnPmTNt+++1jEcbMYeZidZgEC2PmEoSNmUsR6N1jmGkpi8cNM+dHFcycDy3y1sx98cUX1rNnT5s6dWqYYo22UaNGWadOnaxr165lEv72229t1apVqTKvvfaa7b333omr8qeL70y8znQrHDLurHSL5n05zzrUb1DXLhzRK+8Zp/MFZrz6nj39yCvpFE28TJOmjey8wScnXm9lVTjmkr+6NXMn9jnUtt+pVWWhSbTeVStX2zWD/55onXEqK5TrxOJFS+3GEffFQZNo2Z3ab2vH9Dw40TqbN29u1dZleMuXqZn75ptvbOXKlakv/sYbb1jHjh0TBUFlpQl8+OGHIVWtUaMGeCqRgNaf7rzzzpXYAqqOCDz00EN2/PHHA6SSCSxdutT++9//2tZbb13JLaH66dOn2+9+9ztAVDKBFi1aZG7mZMZOOumkkMzVrVs39ZX69OkTHorYb7/9Yn3NyppmjdXIAij81ltv2a677hp7zWMBoEn0K77yyiu27777Jlonla2fwHXXXWcXXXQReCqZgN6c8Pnnn1vbtm0ruSVUr+VVxx13HCAcEMg4mVuzZo316tXLbrnllrBOTtuiRYts8803tw8++MC22GKLWF8TMxcLV84KY+ZyhjbWgTFzsXDltDBmLqd40z44Zi5tVDkviJnLOeK0K8jYzKmm22+/3X788Uc766yzQpLz6KOPhidar7766rQbEhXUE7CHHnpo7P3YIbsEZsyYYbvssgvJXHaxxj5aZa0hjd3QAtjhpptusvPPP78Avqnvr6iwQMt7fvvb3/puaAG0bvLkyXb00UcXwDf1/xWzYuYWL15sd911l914441hjdUJJ5xgQ4YMsQYNGsQmoGM1bNgw9n7skF0Cy5cvDw+0VOTFz9ltSWEfTU+L16tXr7AhOPn2umHVy9DZKpeAZoP0xoSiD9xVbosKt3YZ6+gtFoVLwcc3z4qZi76KLjz6BYiNNtrIx7ejFRCAAAQgAAEIQKCKE8iqmavirPh6EIAABCAAAQhAwB0BzJw7SWgQBCAAAQhAAAIQSJ8AZi59VpSEAAQgAAEIQAAC7ghg5txJQoMgAAEIQAACEIBA+gQwc+mzoiQEIAABCEAAAhBwRwAz504SGgQBCEAAAhCAAATSJ4CZS58VJZ0S0G/76iWim222WYXebej0a1WJZuk3NPXuyG233bZKfB++BAQgULkEPvroI2vcuHEY79e3ffnll1a/fv2CeyckZq5Ib9hxxx1NP0/Srl27Yn1k7dq11rdvXxs+fLhttdVWqc9UdtWqVXbyySeHf9OP3ep36vTyZP0Shjb9ooU63j777BP+rt+v/f3vf596EWzz5s3DL2dEvzP4xhtv2M0332wvvPBC+F3ba6+9NvZPolXuqZZ57b/5zW9s9913t9tuu8223HJLW7dunT3++ON266232oEHHmiXX355qhK921Da6AXV3333nd17773FXmKpl1gfdthh4d/0slG9BPmaa66xVq1ahWM0adLEunbtarVr1w5/lx4XX3xx6nMd+29/+5sdfvjh0Z263gAADxdJREFUQf899tgj8y9YiUf4+uuvw2+9nn766YGj+qPM8IUXXmgTJkywjz/+2DbddNPQQvVb/Yi2/qtNL2kdNWpU6I96Mbheoqs+L32WLFkSjhf1c/196NChwciJrerQedKlS5dQtwZc1aN99cPpl1xyiXXu3DlFRn1g//33T720ukOHDqnfRS3vHNL5pO+iugYPHlylftv2/fffDxpo+/nnn8NYs/3226f6rr5zzZo1w9/1CwmDBg0KGmyyySbhx+mjd4BKjyOOOCK87F16Pvvss0E/jYGR1jo3xo4dmxqr+vfvH36DW+Wlof7k+/b999/b+PHjQ/8ruumcF6tjjz02/PPWW2+d6tv6u86Lfv36pc4TnQ8an6JxROO3xiaN9do07mgMiV6I36xZs/Cb5kV/d7ljx47hJzH1Ympdc3ReSOv27duHY2gs6969e+oYat+VV14ZzkGdKzovdFxt+kzH1jlXvXr18Mslzz33XDjnTj311DBm5ts2b968MDa3bNkysNW1Vz+xF73IWy+SFq/33nvP5s6dG36ZSkyjTWPBv/71L7viiisCR22fffZZ6PcqP3369NTvy4vTAQccEJhr0++UX3rppeH/pbGuKTKM2sS8d+/etttuu4W/n3322Xb//feH67f20XGS2DBzRShrIHvggQeCcEU3nVhnnnlm6ATbbbdd6iOVVYc67bTTwr/ttddeNn/+/DDg6Rg6gWVCdIJKWG3qJP/+979Dh9Qm8zZx4kS7/vrri/3aggZa/VRK1JmS6Axe6tCFXCft888/H/iJv0yy/ujk00mpTUbgiSeeCOZXplmDqfhqYI028dNvBO+www4p3iorY6Zt5513tpdeeik1IDz11FM2bdq0YPiiX7/QMXQ3WFR7L6zitkNmbvTo0eEN+hqANNjp++ti9u2335p+Pky/q6xNJk79c6eddipVjRifd9554aKmbcGCBeHiJH66qPzlL38JfVcXvJK/IiITcMYZZwRjrk316ieBZCiiX43RYPnYY4+t9+fk0jmHdNeui1dV/jF2jT+6gLRu3TpwlJb6ziXfyP/DDz8ETaVRdOGTmZO5uPPOO8MNqtjPnj07mHpt+lz945RTTgmGJNLw3HPPtaOOOircAFWF7auvvgoX/cggR99JZk43L9HYLgP0j3/8Y71fWeOCLvDaZ++99w6spIMMhxhrk6HSGBIZb900yYhr7IrYSj/9xvmee+4Z9lHbNA6qXu2v9sjMry/llpnTz2d26tQp7KtfZpCB05gY/YLMZZddFs65fP25zGHDhoW+GN0wlhTj888/D8ZJ/VhjivryQw89lBpDdN3QDY5+/11MxV0a6Kbo//7v/4KZi1jppujJJ59Mmbuidekm5913303d8L/zzjvhhuCGG25Iaak+8cgjj6SMeBLnCmauCOVMzZwubH/6059Mv+Eog6Y75PLMnO6+1DnVmXTHG22FbubETeZZpksnnU5K3SXLaEVmTgOWBicZOl2sNPgdc8wxwUxHCURJM6c06Z577kldtEqaOf2Ity6OOkGjGL+qmTmlvbo5kRlQcqN+e9999wVDpUShImZO/VY/4acLhvTaZpttwqC6vqmQkmZO+6oduovVjY+2OGZufecQZu7/D2wVMXPaW2mFxjOZlKpq5sRGF/SRI0cWu97qOyvxisxYWWZONzsyhOr/MsUyBOWZOZnlI488MpgtnSuRGS9q5vRvapeOqzEojpnTviNGjAjmRyGDtnw3cxq3dKMvLda3yUzJ6OraGX1fjXNt2rQJf9d1Q+m/xiVpK+PXrVu3cI3u2bNnhc2cfvpS1yGNp9GMD2YuCftaRh3ZMHNKfZRG6ETSSVqemVNzdDelO7Tojkz/Vuhm7plnngmD4rhx40x3XLrr1HRRUTP34YcfhrsfGYFoO+ecc0IyF0XbJc2conoNoBoYtJU0c/o3mWolTNF0e1U0c+Kpi8kf/vAH++STT0yJi6a2S5o53a3qvBCDaApJjEomc5rCVvos3WSYd9llF1u4cOF6z7aSZk77KpWQttGU7iGHHBKWPOiGSEsWoqlDHbBkMre+c6gQzZzGD6UJmsoryqyiZk5cdXP08MMPV1kzpz6qsUI3b0W3MWPGhGn6KOlS6qz0RVvJ/igz9/LLL4fEWzdEujkqz8yt7xwqmcwpPddshPhHZk7t1JRvyfOxZDKn42uZim6O1PaqYOY0rugmT7MIBx98cBgropsMzdLIuOl6oaUy2jQWaVZGCWVk5jRGaamMzhVxUZCiv0u3osmceGpmQAa6pN4lkzkd+6CDDgr6K5nVhpmrImZOF0QZBk2TyhSUNc2KmSstuu6+dCJqikymQdN2ulOeMWNGMTOnNPObb74JhiTa9G9vvfVWMNPaNOjpbjdKPe++++6wXiRay1KoZk7T+ppe1cVaaYKmoddn5sRfSZ3uboveEevfZXajJQmauhBjGWslpOWZOd1Bqz5tugHSAKwkNlpWoAuWpviidULRRRUz9//Pl5LTrDKwShh0vujiEt3QYOY2fGHR2k6xisbpqKTWUWntU5Saqf8ff/zx4WNNMxddOxuZOd0UKcnUTYiMQVnTrBsyc5p9iJY1SF8lSWqHTIvOBY11Wv+odXQyetFWCGZOhk3Tp1rnqWuBOGnNoG4ytR5UumhNXDRVqmRZhk3Xg6JmTmO/rgmaPVN5rZssaea0VlvjnYycpqWLrm3EzFWyUUun+mwlczrxNFUnM6c1SmWZOXVQuXmtMSo6QJDM/c/M6aTVRUprDF9//fViZk53rLobix42kcZKeTTo/vWvf02ZuQsuuCAcIzKIWjSrNSjaSpo56aETWVO1+iwyhFVpzZxSSZk5bbpgaBBUCrA+M1fWmjmtb9OAqnWMepo4WuOphxtk9GQiIs5Fzz8lczpHtH5Fxk8XQSXYRdeHxplmXd85VAjJnC5GGjNysWYuOpdk2mVOquo0q76nbmhOPPHEcOOo76l10JqSlDGLjEF506xK5rRWUcmP1ttqGlXTbxtaM6c+q/o0NkUP/iiZ082RUh2tydIxpHF0DsWdZtU1RdOJkQnN92nWomOIlthoTZyYyeBq/NENYpTsq6wYK3nVmuuSZk77a/2hpqA1XpU0c3HWzKke3RDoYaHogQuSuXQcVw7LbMjMSSxNQ/Xp06eY4dIiSl2Aohhb8bpSBj3lMnPmzLAWQwNFWWZOd4aKepWO6MSLNszc/8xc0a2kmdO0h1KIondNOjG1qPvvf/97GASLTrMqptfUotbMRYuIS5o5nfy6C9cTUdGTYVVxmjUycxFf9cO4Zi56AEIXrV69epmmuJUGaQ2bFtXrHCi6DjSqq+g064oVK8J5JVOuATHa4pi59Z1DVdHMaYpNPKNpJE0FKp0pz8zJFMh4y3Qr9dYm7j169DAl1bpRKvkAhMroYqd+cscdd1RpMycjoAc6ojFYT+0qqR44cGDKSKVj5jReaNy46KKLwtSeTMSGzFz0NLHGqUiTotOsWlIifTRtqCe5tcU1c3pgIErQtX9VMnP6Ployo7FeJmrOnDlheZPW/kabDJuCEqV2uk5ozZzMdjQrE5XL1MxpvJP5e/TRR1NrhDFzOTRq6RxaZk6Dm6aIok2dQBdzxbGKZpX4yP3rZNPCVN1ZRQssi5o57a+7PXUm3T1HT7PKsL3yyivhBJZJ1J3XrFmzwpq56G5YF0edhPpMg3ChPdFadJq1LDOnhE3TDUVNgE5wDVpiJ24l18wpndMTm9HTrEqWNIjLcGvw1cMrmh7R+gdt+n+tQdKFVGWLrt1Kp095K6OkuGgyV56Z05KB6HUVKhudDyXXzCm51AVMaan6rNYyKm3Tuh2Zag2sYqcHU0qumdOTfRqINRhGT2JqYfKDDz6YSl2lo+rWVt45JM00TaspdyUdRZNbb3rEaY/GCC2w1sVIT+Bp3Y+S0+hVMrro6ztHDMVdzJQ2aY2k/l1PqOrvOk/UD7R8QZvOAT1lL4OuTTc1utHRuiFN4UUGUEZHBkX6yFxUlU3fU/1NTwcrKdZi+qi/RWO5jFe0Fe2P0TRrdPOnG38ZbulR1Mz95z//CTeRGvf1pL7q0yt0oq3kmjkt1FfKp2uStNR0om6Q1Le1SUe1UZ9JIy0tUZ/Q8aWvpmdVj3SSeY8edlL/yUft3nzzzfAqKd0o6rtrmYiuyzJzr776aphy1fgeberDYqXxRVPTccyceGoMi/qAGEcpra7/akv02iyNW2qLbnqia4bOHb2eRNf+pMYfnmYtMhrpoqULUfR6BH2kp5QkjO6kdGHSWgg5cZ2smkuXYYsu8FqLJcMXdQANtBpEtWAzWhip9EPi6sTUlKD+fcCAAaFjaNO0op7qi8yDUqSq8EqMOIO+kk6dmJFJjvbV3ZeeXJVZ06a7MBnvouZbr18Qzyg1VYz+z3/+M5XE6UKv1w1ogNTFTYO39JKG0kMnsfSKXuGgsjqWBmZd/JJ6Z1AcXnHKan2ILiDRKyiifTXYi4XMW5QQ6+ZEqVf0PiVdAHQ+6PUKWlOklDPq1zqOBlVdKGSgdDxdiHS+iK2OKSMgjjLSMgNFE1UlELrhiaYpdAyZ6Gh6T2vmoodWyjuHlPTpO2qqV6a85J14HF6eymq9kMYY9dOffvop/L9e8RLd7Ek/XXCiv+v76+ZE/GWmxVgXPTHVuSVjF615VOqt40VPE+uCpXdxaQoruhjpvBNXmRYlqUqgqsqmqVUl/Rrj9RBJ9ER39P1001h0Ck83kBqjtGmdW/ReOv1d6ZymaHXTogd5tOmiLu7SRzeN6sMyfUXHOJXXeVn01VhKB3WuyYzoGJFB1zGlldZmK63VuxVlMDSmycwpWVTf0DmsemVkpJ3MkMa0ou/qzBcNZVDVn2Vy9Z100y+Dquv222+/HXTTuttoU+AiNp9++mkYz2XGZQSL3vyrrM4l6VT0PXPSQD4gmuLWuBXNZkg7nVMaD6OHt3QjG62vjN5zGa3pi56uzTVnzFxMwkrN9HJanez5ntLE/OoUh0BsAjIRGlRLXhxjH4gdUgT00I8SzigpiINGr97RjWk0VRtnX8pCwAMBpdK6Kd/QL0B4aGNltAEzVxnUqRMCEIAABCAAAQhkiQBmLksgOQwEIAABCEAAAhCoDAKYucqgTp0QgAAEIAABCEAgSwT+H2of1Bzn3nq1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6" descr="data:image/png;base64,iVBORw0KGgoAAAANSUhEUgAAAnMAAAFmCAYAAAAGQxy7AAAgAElEQVR4Xu2dB7gU1f3+v/QOCogaFDtiBLGgoGJUFDSCvRdQgShRURQbTaQELMQeW0xQMRIVxfJDRQ0q9kIwiFgR7BgbSu//5z1x9n8L3Ltzd3fud+9+5nl4FPbMnLOf98yZd95zZrbaunXr1hkbBCAAAQhAAAIQgEBeEqiGmctL3Wg0BCAAAQhAAAIQCAQwc3QECEAAAhCAAAQgkMcEMHN5LB5NhwAEIAABCEAAApg5+gAEIAABCEAAAhDIYwKxzNzatWttwYIFVrNmTWvRokWpr/3999/bihUrrGXLlnmMhKZDAAIQgAAEIACB/CEQzNzy5cvt6KOPtlWrVqVaLlP28ssv26xZs6xdu3b24Ycf2rBhw4JZk5lr3bq1DRo0yBo3bmwycfrsiy++CJ9ts802dtlll9lmm22WPyRoKQQgAAEIQAACEMhDAqlkTiat6FtKXn/9dRszZow99dRT4d9PPvlkGzJkiO28887h7//85z9t3rx5Nnz4cBs7dqxtu+22wRBWq1bNtO8dd9xh9913Xx4iockQgAAEIAABCEAgfwhscJp1wIABdt5559n2229vCxcuDIbt6quvTn2zRYsW2T777GPPP/+8nX322fb3v//dmjRpEj5X0te8eXObPXu2bb311vlDg5ZCAAIQgAAEIACBPCOwXjP36aefhmnTCRMmWPXq1e0///mPTZo0yUaNGlXs62kq9YgjjgiJ3dSpU61OnTqpz4cOHWoHHnigHXTQQXmGhOZCAAIQgAAEIACB/CFQysxpuvWkk04KqVxkxGbOnGmTJ0+2kSNHFvtmMnzdunULxq+kmZPx69Spk3Xt2rVMGm+++aYtXrw4VUZTt1pzxwYBCEAAAhCAAAQgUDaBXXfdtfRLg2fMmBESOJk3rX/TlkszV7KJU6ZMse7du6MdBCAAAQhAAAIQgEAaBEolc5o67dmzp7Vt2za1+48//hjWyxVdM/fLL7/Yvvvua9OmTbO+ffuGKVk92aotWjP37rvvxk7ZMHNpqEYRCEAAAhCAAAQg8CuBYmZOa+UuvPDCsD6uVq1aKUirV68OT6recsst1qpVq/DvMm9z5syxq666yq688krr2LGjHXrooeEzPc167bXX2iOPPBIbNGYuNjJ2gAAEIAABCECggAkUM3MnnHCC9evXz7p06VIKid43N2LECGvYsGF4KKJBgwbh1SVK47799lsbPHiwLVu2zOrWrWu1a9cOryzZfPPNY6PFzMVGxg4QgAAEIAABCBQwgVi/ACFOMm5K7Zo2bVoKm15XsnTpUtt0000rjBQzV2F07AgBCEAAAhCAQAESiG3mcs0IM5drwhwfAhCAAAQgAIGqRAAzV5XU5LtAAAIQgAAEIFBwBDBzBSc5XxgCEIAABCAAgapEADNXldTku0AAAhCAAAQgUHAEMHMFJzlfGAIQgAAEIACBqkQAM1eV1OS7QAACEIAABCBQcAQwcwUnOV8YAhCAAAQgAIGqRAAzV5XU5LtAAAIQgAAEIFBwBDBzBSc5XxgCEIAABCAAgapEADNXldTku0AAAhCAAAQgUHAEMHMFJzlfGALlE5jx6nv29COvlF+wEko0adrIzht8ciXUTJUQgAAEfBLAzPnUhVZBoFIJTJvyhk249YlKbcOGKm/WYiMbN/5il22jURCAAAQqgwBmrjKoUycEnBPAzDkXiOZBAAIQKEIAM0d3gAAEShHAzNEpIAABCOQPAcxc/mhFSyGQGAHMXGKoqQgCEIBAxgQwcxkj5AAQqHoEMHNVT1O+EQQgUHUJYOaqrrZ8MwhUmABmrsLo2BECEIBA4gQwc4kjp0II+CeAmfOvES2EAAQgEBHAzNEXIACBUgQwc3QKCEAAAvlDADOXP1rRUggkRgAzlxhqKoIABCCQMQHMXMYIOQAEqh4BzFzV05RvBAEIVF0CmLmqqy3fDAIVJoCZqzA6doQABCCQOAHMXOLIqRAC/glg5vxrRAshAAEIRAQwc/QFCECgFAHMHJ0CAhCAQP4QwMzlj1a0FAKJEcDMJYaaiiAAAQhkTAAzlzFCDgCBqkcAM1f1NOUbQQACVZcAZq7qass3g0CFCWDmKoyOHSEAAQgkTgAzlzhyKoSAfwKYOf8a0UIIQAACEQHMHH0BAhAoRQAzR6eAAAQgkD8EMHP5oxUthUBiBDBziaGmIghAAAIZE8DMZYyQA0Cg6hHAzFU9TflGEIBA1SWAmau62vLNIFBhApi5CqNjRwhAAAKJE8DMJY6cCiHgnwBmzr9GtBACEIBARAAzR1+AAARKEcDM0SkgAAEI5A8BzFz+aEVLIZAYAcxcYqipCAIQgEDGBEqZucWLF9tPP/1kzZo1s/r16xerYO3atfbdd99ZzZo1w+cltx9//NFWrlxpm222WYUbNmXKFOvevXuF92dHCEAgcwKYucwZcgQIQAACSRFImbmlS5faTTfdZI888ojVqVMnGLkjjzzSzjnnnNCWzz77zIYPH24fffSR1a5d27p162YXXHCBNWjQwBYuXGhjx461F1980apXr26dO3e2yy+/3Jo2bRr7e2DmYiNjBwhknQBmLutIOSAEIACBnBFImbn777/f5s+fb/3797datWrZkiVLbN68edahQwdbs2aNnXnmmdazZ0/bd999TQnd3XffbcuWLbNLLrnEbrjhBqtbt66ddtppwcy98MIL9vjjj9vtt98eu+GYudjI2AECWSeAmcs6Ug4IAQhAIGcEUmZuwIABduGFF9pWW21VqrKff/45JG9XXXVV6jP923777ReM2x//+Ee74447bKONNgqfy+RtsskmNmfOHGvVqlWsxmPmYuGiMARyQgAzlxOsHBQCEIBATgikzNxBBx1kjz76qDVq1KhURe+++6498MADNnr06GKfaZr15JNPtssuu8ymTp0a0rlokzk86qij7IADDojVcMxcLFwUhkBOCGDmcoKVg0IAAhDICYGUmWvdurUde+yx9t///tfmzp1r7dq1s2OOOcYOPPBAmzlzpk2ePNlGjhxZrBHDhg0La+f0X5k5rbWLtlGjRlmnTp2sa9euZTZcyd4vv/ySKvPVV19Zy5Ytc/JlOah/Aq89/x+3jaxZq4bt2bmt2/Zls2Gfvvet/eflz7J5yKwdq37D2nbIqbtm7XgcCAIQgEA+E9h7770tZeaqVasW0rfDDjssrHtbsGCB7b777jZ79uzwBGuuzFxJgCRz+dylMm/7md2HZn6QHB2hYeP6dvPEwTk6uq/Dksz50oPWQAACECiLQMrM6cGHESNGFHsCVU+vKplr27atXXPNNeFPtOkBiY4dO9q//vUv6927t02cONEaN24cPl6xYoU1b97c3nnnHdtuu+1iKYCZi4WryhXGzPmQFDPnQwdaAQEIQCAdAikzd8UVV9ghhxwSnlaNDFmLFi3s5ZdftjZt2thxxx0Xnk7dfPPNw+dK8V577TW7/vrrwzRrly5dwh9tb7/9tul4TzzxhNWoUSOddqTKYOZi4apyhTFzPiTFzPnQgVZAAAIQSIdAyszpydOBAwfaTjvtZPXq1QsvDl6+fLnddtttYS3cm2++GUybUjpNyWrqVa8k2Xjjje3LL780PfAgo6f30+kzpXxbbrllOm0oVgYzFxtZldoBM+dDTsycDx1oBQQgAIF0CKTM3Lp162z16tXhAQj9URonE6f1c9r0+apVq+zzzz8P/65fedD76KLPtK9MnF5LIhOnz2T64m6YubjEqlZ5zJwPPTFzPnSgFRCAAATSIcBvs6ZDiTKJEcDMJYa6zIowcz50oBUQgAAE0iGAmUuHEmUSI4CZSww1Zs4HaloBAQhAIGMCmLmMEXKAbBLAzGWTZsWPRTJXcXbsCQEIQCBpApi5pIlTX5kEMHM+OghmzocOtAICEIBAOgQwc+lQokxiBDBziaFmmtUHaloBAQhAIGMCmLmMEXKAbBLAzGWTZsWPRTJXcXbsCQEIQCBpApi5pIlTH9OsedAHMHN5IBJNhAAEIPArAcwcXcEVAZI5H3Jg5nzoQCsgAAEIpEMAM5cOJcokRgAzlxjqMivCzPnQgVZAAAIQSIcAZi4dSpRJjABmLjHUmDkfqGkFBCAAgYwJYOYyRsgBskkAM5dNmhU/FslcxdmxJwQgAIGkCWDmkiZOfWUSwMz56CCYOR860AoIQAAC6RDAzKVDiTKJEcDMJYaaaVYfqGkFBCAAgYwJYOYyRsgBskkAM5dNmhU/FslcxdmxJwQgAIGkCWDmkiZOfUyz5kEfwMzlgUg0EQIQgMCvBDBzdAVXBEjmfMiBmfOhA62AAAQgkA4BzFw6lCiTGAHMXGKoy6wIM+dDB1oBAQhAIB0CmLl0KFEmMQKYucRQY+Z8oKYVEIAABDImgJnLGCEHyCYBzFw2aVb8WCRzFWfHnhCAAASSJoCZS5o49ZVJADPno4Ng5nzoQCsgAAEIpEMAM5cOJcokRgAzlxhqpll9oKYVEIAABDImgJn7FaFnEzF+yuiMhc6XA3jWoWHj+nbzxMH5gjKjdp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YBzBxmLhv9KGvHwMxlDWVGB8LMZYSPnSEAAQgkSgAzh5lLtMOVVxlmrjxCyXyOmUuGM7VAAAIQyAaBWGZu8eLFtnTpUmvRosV66164cKGtWrXKNtlkkwq3bcqUKda9e/cK71/RHT2biPFTRlf0a+Xdfp51aNi4vt08cXDeMa1IgzFzFaHGPhCAAAQqh0DKzN122202evRoq1WrVmhJtWrV7KGHHrIOHTrY2rVr7e677w6f16xZ0w488EAbNGiQbb311qGsTN5NN91kf/vb36x69ep2wgkn2OWXX26NGjWK/a0wc6WRYeZid6Oc7ICZywnW2Adt1mIjGzf+4tj7sQMEIACBqkogZeZkxvbcc0/bZpttUmauadOmwdxNnz7d7r///mDmateubXPmzLGJEyfajTfeGMrefvvt9tNPP9nZZ59tNWrUsKefftreeustGzduXGxumDnMXOxOk9AOmLmEQJdTDWbOhw60AgIQ8EOgmJk77LDDbPvtty/WOqVyBx98sCm523HHHcNnmkrVVOgNN9wQ/q1Xr152yy232MYbbxw+X7JkiW266ab2wQcf2BZbbBHr22LmMHOxOkyChTFzCcIuoyrMnA8daAUEIOCHQLlmTolby5Yt7YsvvrBmzZqlWv7nP//ZNt988zDletJJJ9nUqVOtbt26qc/79u1rp59+uu23336xvi1mDjMXq8MkWBgzlyBszJwP2LQCAhDICwIpMzd+/HibMWNGmFLVdsYZZ5gM2cqVK22rrbayL7/8MpW86fP77rvPli1bZoceeqj17NkzmLk6deqkvvSoUaOsU6dO1rVr1zJBPPnkk2GKNtp+/PFH0/Ru0ttz97+fdJVp13fwKTulXTbfC3rWoVbtGrb/ca3zHXFa7f/y45/sg7cWpFU26UJ1G9SyzkcWn0FIug3UBwEIQMALgS5duljKzP3yyy+2fPny8ICDNpmzq6++2p577rmcmrmSMEjmSncPHoDwccqQzPnQgWlWHzrQCghAwA+BDb6a5LvvvgvTqF9//XV4MOKll16yVq1ahZZrHV2PHj1sxIgR1rZtWzvqqKNs0qRJqadXtaZO6drMmTNLrcEr76tj5jBz5fWRyvocM1dZ5IvXi5nzoQOtgAAE/BDYoJmbNWuW7bbbbrZo0SKbMGGCrVixws4///zQ8u+//97OPfdcu/fee8PUql5ToocnovVx77zzjg0cODA81Rq96iTdr4yZw8yl21eSLoeZS5r4+uvDzPnQgVZAAAJ+CKTM3KOPPhqSNCVqehr1o48+snPOOcf22muvsG6uT58+tuWWW1rz5s3DU6pK42TgtM2fP9/+8Ic/WOfOna1BgwYmMzdy5EjbdtttY39TzBxmLnanSWgHzFxCoMupBjPnQwdaAQEI+CGQMnN68e+CBQts7ty5wdDtsMMO1qRJk/Dy4HXr1oWHHWTalMq1bt06/MqD3imnTZ9r/48//jiUa9OmTTiG9o27YeYwc3H7TFLlMXNJkS67HsycDx1oBQQg4IdArJ/zSqLZmDnMXBL9rCJ1YOYqQi37+2Dmss+UI0IAAvlNADP3q36efxOUp1l9nGSYOR86YOZ86EArIAABPwQwc5g5P73RzDybasycj66CmfOhA62AAAT8EMDMYeb89EbMnBstpk15wybc+oSb9hRtCGbOpSw0CgIQqEQCmDnMXCV2v9JVk8z5kAMz50MHWgEBCEAgHQKYOcxcOv0ksTKYucRQl1kRZs6HDrQCAhCAQDoEMHOYuXT6SWJlMHOJocbM+UBNKyAAAQhkTAAzh5nLuBNl8wCYuWzSrPixSOYqzo49qyYBvU9Vf7xu1atX99o02pUAAcwcZi6BbpZ+FZi59FnlsiRmLpd0OXY+ElixfKX1O3ak26YX0ius3IpQiQ3DzGHmKrH7la4aM+dDDsycDx1ohR8CmDk/WtCS0gQwc5g5V+cFZs6HHJg5HzrQCj8EMHN+tKAlmLkN9gHPJqKQ4nPPOvDSYB9DKO+Z86FDobUCM1doiufX9yWZI5lz1WMxcz7kIJnzoYNacffNj5rXdfcHH97JttxmMz+wctgSzFwO4XLojAlg5jBzGXeibB4AM5dNmhU/Fmau4uyyvWfvHsPcPkU5YHhPa7/Xjtn+yi6Ph5lzKQuN+pUAZg4z5+pkwMz5kAMz50MHtQIz50MLzJwPHWjF+glg5jBzrs4NzJwPOTBzPnTAzPnRATPnRwtaUpoAZg4z5+q8wMz5kAMz50MHzJwfHTBzfrSgJZi5DfYBzyaCp1l9nLo8zepDh0J7mpVpVh/9DjPnQwdawTRrmX0AM+fjFPGsA2bORx/BzPnQQa3gAQg/WhTSTb8f6n5awjQr06x+eqOZYeZ8yME0qw8dmGb1owPJnB8taAnTrEyzOj8LMHM+BMLM+dABM+dHB8ycHy1oCWYOM+f8LMDM+RAIM+dDB8ycHx0wc360oCWYOcyc87MAM+dDIMycDx0wc350wMz50YKWYOYwc87PAsycD4Ewcz50wMz50QEz50cLWoKZw8w5Pwswcz4Ewsz50AEz50cHzJwfLWgJZg4z5/wswMz5EAgz50MHzJwfHTBzfrSgJZg5zJzzswAz50MgzJwPHTBzfnTAzPnRgpZg5jBzzs8CzJwPgTBzPnTAzPnRATPnRwtagpnDzDk/CzBzPgTCzPnQATPnRwfMnB8taAlmDjPn/CzAzPkQCDPnQwfMnB8dMHN+tKAlmDnMnPOzADPnQyDMnA8dMHN+dMDM+dGClmDmMHPOzwLMnA+BMHM+dMDM+dEBM+dHC1qCmcPMOT8LMHM+BMLM+dABM+dHB8ycHy1oCWYOM+f8LMDM+RAIM+dDB8ycHx0wc360oCUZmrl169aZ/lSrVi38KblFn1evXr3CrKdMmWLdu3ev8P4V3dGziRg/ZXRFv1be7edZh4aN69vNEwfnHdOKNBgzVxFqudmnd49hYdz1uA0Y3tPa77Wjx6ZlvU2Yuawj5YBZJFBtXZFR4qGHHrJ99tnHWrZsaffdd5+deuqpKdO2atUqe/bZZ23y5MlWr1496927t+26666hKWvWrLG3337bxo8fb6tXr7YTTzzRDjroIKuIqcPMlVYXM5fFHp/BoTBzGcDL4q7NWmxk48ZfnMUj+j4UZs6HPpg5HzrQivUTSJm5n3/+2XbffXebPn16MHNHH320Pfzww8GQye/de++9NmrUqGDmli5daueee67dfffd1rZtW5sxY4Ydc8wxNmnSJKtfv76NGTMmmD0ZurgbZg4zF7fPJFUeM5cU6bLrwcz50EGtIJnzo0Uh3fT7oe6nJSkz98wzz9grr7xiI0aMCK0rauZWrFhh559/vl133XXWoEGD8PmsWbNsyJAhwcBdeuml9sc//tHatGkTPvvyyy/t4IMPtjfeeMOaNGkS69ti5jBzsTpMgoUxcwnCLqMqzJwPHTBzfnRQSzBzvvRIujUpMzd06NBg4PbYY49SZu6LL76wm266ya699tpi7VNZTc327NkzTMEqlYs2pXtTp04NyV2cDTOHmYvTX5Isi5lLkvaG68LM+dABM+dHB8ycLy0qozXBzC1cuDAkaUrfouRt7Nixdvnll1vXrl3t008/DdOrI0eOLNbGYcOGWbdu3Uz/lXGrU6dO6nNNyXbq1CnsH2fDzGHm4vSXJMti5pKkjZmLCLBmzke/Y82cDx1oxfoJpMzcgw8+GNbCRdudd95pZ511lvXp08c++eSTnJk5TdP+8MMPqXqXLFmSMpRJivb6418kWV2sujodsWWs8vlc2LMONWtVtw6/b5nPeNNu+7fzFtu8d39Ku3ySBevUq2G7df1NklVWal2ez4kdOza3jTetV6l8kqp87Zp19uaUL5OqLnY9hXSdiA2niu+gN4AUe5q16PctumZOydwdd9xhV199dTEkSt1uvvlm69u3b5hm1VOu0dahQweTIdRDFXE2krnStAppLQSvJolztuSuLK8myR3buEcmmYtLLDflSeZyw5WjZodAWmZu+fLlNmjQoGDmateuHWr+4IMPQnL39NNP28CBA8PDEFtssUX4bMGCBbbbbrvZu+++a82bN4/VUswcZi5Wh0mwMNOsCcIuoyrWzPnQQa3gaVY/WhTSTb8f6n5akpaZW7t2rV1//fX20ksv2TXXXGMrV64MT7DK4O23334hlbvqqqvshhtusIYNG4aynTt3thNOOCH2N8XMYeZid5qEdsDMJQS6nGowcz50wMz50UEtwcz50iPp1mzQzI0ePTqkbdEvPej1JFrfduONN4Y1bXr6NXqPnF4U/OKLL4byMn56B52ecOWlwdmRs5BOUqZZs9NnMj0K06yZEsze/kyzZo9lJkdimjUTeuybawIbNHMbqlimTiatVq1apYrI1MnMRVOxFWk8yRzJXEX6TRL7kMwlQbn8OkjmymeUVAmmWZMiXX49hXTTXz6NwisR28zlGhFmDjOX6z5W0eNj5ipKLrv7YeayyzOTo2HmMqGX3X0xc9nlmW9Hw8z9qpjn6b1COkk964CZ8zG8YeZ86KBWYOb8aFFI1wk/1P20BDOHmfPTG80MM+dDDtbM+dBBrWDNnA8tWDPnQ4dVK1fbu//+2Edj1tOKjZs2sm1a/+/NHklumDnMXJL9rdy6MHPlIkqkAGYuEcxpVYKZSwtTzgth5nKOOK0Kfv5psQ047aq0ylZGoQ6dd7ZzB52ceNWYOcxc4p2urAoxcz7kwMz50IFkzo8OmDkfWmDm1q8DZg4z5+MMzQMdWDPno6uwZs6HDmoFa+b8aFEoa+Ywc5i5Ms86z4lQoZykEsizDpg5HxcuzJwPHTBzfnRQSwrlOoGZw8xh5nyNPettDWbOh0hMs/rQgWlWPzowzepDC8wcZg4z5+NczFsdSOZ8dCCSOR86kMz50YFkzo8WPADxqxa8NLh0pyyU+JxpVj8DEsmcHy14mtWHFiRzPnQgmSOZy9tECDPnYxAhmfOhA8mcDx1I5vzoQDLnRwuSOZK5DfZGzJyPExUz50MHzJwPHTBzfnTAzPnRAjOHmcPM8TSrmxGJaVY3UvAL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Vw5ydzixYvt3nvvtS+++MLq1atnJ510ku2www5WrVq1sOfq1avttddes6efftrq1q1rxx9/vLVp0yZ8tmbNGpszZ4499NBDodzhhx9uHTt2tOrVq8dWf3XJsHcAACAASURBVMqUKda9e/fY+2W6w5ndh2Z6iJztz5q5nKGNdWCSuVi4claYZC5naGMfeMDwntZ+rx1j75ePO2DmfKiGmSvHzI0cOTKUkBFbsmSJnXPOOfb8889bs2bNwr8/+OCD1r9/f3viiSds2bJldt5559nkyZNt++23t9mzZ1uXLl3s4Ycftvr169uYMWPs4osvtr333ju2+pi50sgwc7G7UU52wMzlBGvsg2LmYiPL2Q6YuZyhjX3gQrlOYObKMXMycErcatSoEUoqpVOydtppp9mKFSuCubv++uutcePG4fMZM2bY2LFj7f7777fLLrvMevfube3atQufffbZZ8EUvvLKK9aoUaNYnRIzh5mL1WESLIyZSxB2GVVh5nzooFZg5vxogZnzoYW7NXPPPPOMzZ8/38466yz76quvgpEbN25cMVo777yzPfnkk3bKKafYs88+G1K5aGvSpIm9/vrrttNOO8UijJnDzMXqMAkWxswlCBszlyLQu8cwW7dunQ/4JVqBmfMjC2bOhxZuzNxbb71ljz32mH3++ed23XXXWfPmzW3mzJlhSjWaio2QDRs2zLp162b679SpU61OnTopmqNGjbJOnTpZ165dyySs+rReL9rmzp1r2223XeKq3DvuX4nXmW6FvS4+KN2ieV/Osw516tayE8/7Xd4zTucLfPjOl/bGcx+mUzTxMg0a17Vjz9o38Xorq0LP50SXo9vbFts1ryw0ida7etUau//GFxKtM05lhXKdWLZkpT1020tx0CRadqvWLWz/I/43S5nU1r59e6u2rsQt3wMPPGCPP/64LVq0yCZNmmS1a9fOqZkr+WVJ5krLXyh3XPrmnh9EIZlLamgqux6mWX3ooFaQzPnRolCuE6yZW3+fK2XmomITJ0607777zs4//3z75JNP7K677rKrrrqq2FG0Lk7/1q9fP9O0rJ6Cjbb9998/TMvuueeesXo7Zg4zF6vDJFgYM5cg7DKqwsz50AEz50cHtQQz50MPN9OsEY7333/frrjiivC6ET29Onz48PDAQ/SAxLx588LrS6ZNm2YXXnihaVp10003Dbt///331rp1a9Mxon9LFzNmDjOXbl9JuhxmLmni668PM+dDB8ycHx0wc360qHQz99RTT4XXkLRq1coWLlwY1sf17ds3vHJk7dq14XUjekp18ODBtmrVKhs6dKj16dPHDjnkkDAte88994QyegjitttuC+ve9HncDTOHmYvbZ5Iqj5lLinTZ9WDmfOiAmfOjA2bOjxaVbub0TrmLLrrIfvjhB6tZs6b99a9/DUYuemnw8uXLU4atYcOGdvXVV1uPHj0CQb0oWA9A6N1zMn6XXnppmHqNUrw4mDFzmLk4/SXJspi5JGlvuC7MnA8dMHN+dMDM+dGi0s1chEJPlipd29CvN2jKVZ8VfXI12leJnYxd0bVzcRFj5jBzcftMUuUxc0mRJpkrSoBXk/jod/wChA8deABi/Tps8AGIypINM4eZq6y+V169mLnyCCXzOclcMpzTqYWnWdOhlEwZHoBIhnN5tbhJ5spraK4/x8xh5nLdxyp6fMxcRclldz/MXHZ5ZnI0zFwm9LK7L2YuuzwrejTM3K/kMHOYuYqeRLneDzOXa8LpHR8zlx6nJEph5pKgnF4dmLn0OOW6FGYOM7fBPlYoJ6kA8NLgXA816R1/2pQ3bMKtT6RXOOFSmLmEgZdRHWbOjxaFcp1gzdz6+xxr5n7l4tlEFMpJipnzc2HAzPnRggcgfGjBAxA+dMDMYebK7ImYOR8nqmcdmGb10UdI5nzooFaQzPnRolBu+jFzmDnMnJ9xZ4Mtwcz5EIlkzocOagXJnA8tSOZ86ICZw8xh5nyci3mrA8mcjw5EMudDB5I5PzqoJSRzPvTgAYhfdeBp1tIdslBOUn1zkjkfAxLJnA8dSOb86EAy50MLkjmSubxNhDBzPgYRkjkfOpDM+dCBZM6PDiRzfrQgmSOZ22BvxMz5OFExcz50wMz50AEz50cHzJwfLTBzmDnMHNOsbkYkplndSMEDEE6kYJrVhxBMszLNyjSrj3Mxb3UgmfPRgUjmfOhAMudHB5I5P1qQzJHMkcyRzLkZkUjm3EhBMudECpI5H0KQzJHM5W0ixJo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NFpSdzK1eutI8//theeOEFW7Zsme299962zz77WLVq1QKl1atX2+zZs2369OlWp04dO/TQQ22rrbYKn61du9bmzZtnU6dOtVWrVtlBBx1kO++8c2rfOJinTJli3bt3j7NLVsqe2X1oVo6Ti4Ng5nJBNf4xMXPxmeViD8xcLqhW7JgDhve09nvtWLGd82wvkjkfgpHMlZPMXXnllTZ//nw78sgjrUmTJnbjjTfa6NGjrV27dmHPxx9/3AYMGGA333yzrVixwsaNG2f333+/bb311vbBBx9Yjx497JprrrF69erZPffcY5dccontsccesdXHzJVGhpmL3Y1ysgNmLidYYx8UMxcbWc52wMzlDG3sAxfKdQIzV46Z++yzz+w3v/mN1apVK5T897//bQMHDrTnn3/elNr17ds3GLyNN944fP7qq6/aX/7yF7v77rtt0KBBdsopp9juu+8ePps7d66ddNJJ9uKLL1r9+vVjdUrMHGYuVodJsDBmLkHYZVSFmfOhg1qBmfOjBWbOhxaVPs1aEsOsWbNst912szVr1tg333xjf/7zn0MaF22aWm3btm2YWj311FPtqaeesgYNGoSP9ZnSvbffftt23DFeBI+Zw8z5OCVLtwIz50MZzJwPHTBzfnRQSzBzPvRwZeYWLVpk/fr1C9Oqe+65p82cOdMmT55sI0eOLEZr2LBh1q1bN9N/Zeq0li7aRo0aZZ06dbKuXbuWSfi9996zpUuXpsrMmTPHfvvb3yauyq1XPpZ4nelWeM6VR6ZbNO/Ledahbr3a1vuy3+c943S+wOy35tn0KbPSKZp4mUZN6lnPC7slXm9lVej5nOh+SifbqvWmlYUm0XpXr1pjd/7p/xKtM05lhXKdWLp4hd097uk4aBItu91vf2OHnLBnonUqNKu2bt26dUVrXbx4sbVp0yasl+vVq5dVr149p2ZOD0wUbYJM4SGHHJIoCFV29tHFjWriDSijwjsmX+GpOTlti2cdGjSqZ9fde0lOv7+Xg7/w1Fs28c6nvDSnWDuabdLExtx5gcu25aJRZx8z0qzYKJ2LWip2zPOGnGztOuxQsZ3zbK+VK1ZZ/5PGum11oVwnflm42C458zq3Ouy+z0529iXHJ9q+mjVrFjdzX331lV1++eV28MEHhzVw0fq5jz76yMaPH29jxxbvyMcff3xI5c4777yQzOnhh2jTE6n6TOlcnI1p1tK0CiU+1zf3/FQx06xxzuTclWWaNXds4x6ZNXNxieWufKFcJ3gAYv19KJXM6dUiMl4PPvig/e53vyv2WhG9qkTTpmPGjEkdRcZPhu3ll18O07F6krVp06bh84ULF9oWW2wRXnWy+eabx+q9mDnMXKwOk2BhzFyCsMuoCjPnQwe1AjPnRwvMnA8tKnXNnF410qVLFzv77LNtr732KkZErx6pXbt2SNk0HXruueeGd8nJ3MnMHXPMMcEAPvPMMzZkyJCQzinF039l8uJumDnMXNw+k1R5zFxSpMuuBzPnQwfMnB8d1BLMnA89KtXMLViwILwvbn3bhx9+GF4OrHTu1ltvDYatYcOGdvvtt9txxx0XdpG5e+yxx+y0004Lf9c76/SeuRo1asSmi5nDzMXuNAntgJlLCHQ51WDmfOiAmfOjA2bOjxaVaubiYFiyZEl4KKLo+rhofyV8+qWI6BUlcY4blcXMYeYq0m+S2AczlwTl8uvAzJXPKKkSTLMmRbr8ekjmymeURIm8MXO5hoGZw8zluo9V9PiYuYqSy+5+mLns8szkaJi5TOhld1/MXHZ5VvRomLlfyWHmMHMVPYlyvR9mLteE0zs+Zi49TkmUwswlQTm9OjBz6XHKdSnMHGZug32sUE5SAeDVJLkeatI7/rQpb9iEW59Ir3DCpTBzCQMvozrMnB8tCuU6watJ1t/nSr00uLK7JskcyVxl98EN1U8y50MZzJwPHdQKzJwfLTBzPrQgmSOZI5kjmfMxGpkZyZwbKax3j/+9FsrjhpnzowpmzocWmDnMHGYOM+djNMLMudFBDcHM+ZBjxfKV1u9Yvz/7iJnz0U8wc5g5zBxmzsdohJlzowNmzo8UmDkfWrBmjjVzZfZEzwvvC+WOSwJ51oE1cz4Gc9bM+dCBNXN+dFBLCuU6gZnDzGHmfI09620NZs6HSKyZ86EDyZwfHUjmfGiBmcPMYeZ8nIt5qwPJnI8ORDLnQweSOT86kMz50YI1c79qwatJSnfKQonPmWb1MyCRzPnRggcgfGhBMudDB5I5krm8TYQwcz4GEZI5HzqQzPnQgWTOjw4kc360IJkjmdtgb8TM+ThRMXM+dMDM+dABM+dHB8ycHy0wc5g5zBxPs7oZkZhmdSMF75lzIgXTrD6EYJqVaVamWX2ci3mrA8mcjw5EMudDB5I5PzqQzPnRgmSOZI5kjmTOzYhEMudGCpI5J1KQzPkQgmSOZC5vEyHWzPkYREjmfOhAMudDB5I5PzqQzPnRgmSOZI5kjmTOzYhEMudGCpI5J1KQzPkQgmSOZI5kzse5mLc6kMz56EAkcz50IJnzowPJnB8tSOZI5kjmSObcjEgkc26kIJlzIgXJnA8hSOZI5vI2EWLNnI9BhGTOhw4kcz50IJnzowPJnB8tSOZI5kjmSObcjEgkc26kIJlzIgXJnA8hSOZI5kjmfJyLeasDyZyPDkQy50MHkjk/OpDM+dGCZI5kjmSOZM7NiEQy50YKkjknUpDM+RCCZI5kLm8TIdbM+RhESOZ86EAy50MHkjk/OpDM+dGCZI5kjmSOZM7NiEQy50YKkjknUpDM+RCCZI5kjmTOx7mYtzqQzPnoQCRzPnQgmfOjA8mcHy1I5kjmSOZI5tyMSCRzbqQgmXMiBcmcDyFI5kjm8jYRYs2cj0GEZM6HDiRzPnQgmfOjA8mcHy1I5kjmSOZI5tyMSCRzbqQgmXMiBcmcDyFI5kjmSOZ8nIt5qwPJnI8ORDLnQweSOT86kMz50YJkjmSOZI5kzs2IRDLnRgqSOSdSkMz5EIJkjmQubxMh1sz5GERI5nzoQDLnQweSOT86kMz50YJkjmSOZI5kzs2IRDLnRgqSOSdSkMz5EIJkjmSOZM7HuZi3OpDM+ehAJHM+dCCZ86MDyZwfLdwkcz/++KO9++67tv/++xejs2bNGps/f769/fbbVrt2bdt3332tRYsWoczatWvt22+/tVdffdVWrVplnTp1sq222sqqVasWm/CUKVOse/fusffLdIczuw/N9BA5259p1pyhjXVgzFwsXDkrjJnLGdrYBx4wvKe132vH2Pvl4w4kcz5UI5krJ5lbvXq1Pf/88zZgwAD74IMPTOat6PbMM8/YwIEDwx8ZtkmTJtldd91lW265pX3yySd2wgknWL9+/axu3br27LPP2iWXXGK77LJLbPUxc6WRYeZid6Oc7ICZywnW2AfFzMVGlrMdMHM5Qxv7wIVyncDMlWPmpk2bZmPHjrUhQ4bYEUccYb/88ktqj5UrV9rpp59ut9xyizVr1iz8+wsvvGD33nuv3XnnnWGfY445xjp27Bg+++ijj6x379723HPPBXMXZ8PMYebi9Jcky2LmkqS94bowcz50UCswc360wMz50KLSp1mVtmn7+uuvrV27dsXMnKZQx40bZ9dee22KlpK89u3bmxK7nj172uOPP24NGzYMnyvV22ijjWzGjBnWunXrWIQxc5i5WB0mwcKYuQRhl1EVZs6HDpg5PzqoJZg5H3pUupmLMHz22WelzNzMmTNt8uTJNnLkyGK0hg0bZt26dTP9d+rUqVanTp3U56NGjQpr57p27Vom4Xnz5tny5ctTZVTXbrvtlrgq11z8j8TrTLfCS8edmm7RvC/nWYd69etY/5HH5T3jdL7AzFc/smcfeSudoomXabxxA+s35KjE662sCj2fE8f2OcC226llZaFJtN7Vq9bYdYP+mWidcSorlOvEkkXL7S8jHo6DJtGyO+7Syo7stV+idbZq1cqqrVu3bl3RWpM2cz///HOx9Xmavj3ggAMSBaHKBva8LvE6063wzxMuSrdo3pfzrEP9hnVt1G3n5D3jdL7AK8+9Y4/cMy2doomX2bh5Yxt6fd/E662sCgf2us6s2ChdWS0pXW+fgUfZb3fd1k+DctiSlStW2aC+N+ewhswOXSjXiUU/L7Erz7sjM1g53HuXvXaw0/sfnsMaSh+6UaNG6Zm5999/3yZMmGBjxowpdpRevXqFByb0R9OtRdfHnXjiiXbBBRfYPvvsE+tLMc1aGlehxOf65p6fKmaaNdapnLPCTLPmDG3sA7NmLjaynO1QKNcJHoBYfxdKK5lbsmSJjR49OjwgEW0LFiywQw891KZPn279+/e366+/3po2bRo+VtrWsmVL+/DDD8N/42yYOcxcnP6SZFnMXJK0N1wXZs6HDmoFZs6PFpg5H1q4WDMngzZ37txg0t577z3bdNNNwzo4PdBw8cUXm+ZlTz31VNPDD9dcc43tscce4eGHe+65x2bPnm0XXnhhKD9x4kRbuHChDR0a/91tmDnMnI9TsnQrMHM+lMHM+dABM+dHB7UEM+dDj0o3cytWrLAOHTqYHkhQEqcnU2fNmmXbbLNNKm274YYb7LrrrrMGDRqEKVcZuRo1aoQHGGTgNK2qFwXL1A0ePDi8XDjuhpnDzMXtM0mVx8wlRbrsejBzPnTAzPnRATPnR4tKN3PpotD752TgZOhKbjJ1eidd48aN0z1cqXKYOcxchTtPjnfEzOUYcJqHx8ylCSqBYkyzJgA5zSpI5tIEleNieWPmcszBMHOYuVz3sYoeHzNXUXLZ3Q8zl12emRwNM5cJvezui5nLLs+KHg0z9ys5zBxmrqInUa73w8zlmnB6x8fMpccpiVKYuSQop1cHZi49TrkuhZnDzG2wjxXKSSoAvJok10NNesefNuUNm3DrE+kVTrgUZi5h4GVUh5nzo0WhXCd4Ncn6+1ypV5NUdtckmSOZq+w+uKH6SeZ8KIOZ86GDWoGZ86MFZs6HFiRzJHMkcyRzPkYjMyOZcyOF9e4xzEr8UI+bxmHm3EjBq0mcSIGZw8xh5jBzToYjzJwbIcwwc07EWLF8pfU7tvjvkztpWmgGyZwPNTBzmDnMHGbOx2hEMudGBzWEZM6HHJg5HzqwZm79OrBm7lcunhfeF8odl6TwrANr5nwM5qyZ86EDa+b86EAy50cLkjmSOZI5zJybEYk1c26kIJlzIgXJnA8hSOZI5srsiZ4TIZI5H4MIyZwPHUjmfOhAMudHB5I5P1qQzJHMkcyRzLkZkUjm3EhBMudECpI5H0KQzJHMkcz5OBfzVgeSOR8diGTOhw4kc350IJnzowXJHMkcyRzJnJsRiWTOjRQkc06kIJnzIQTJHMlc3iZCrJnzMYiQzPnQgWTOhw4kc350IJnzowXJHMkcyRzJnJsRiWTOjRQkc06kIJnzIQTJHMkcyZyPczFvdSCZ89GBSOZ86EAy50cHkjk/WpDMkcyRzJHMuRmRSObcSEEy50QKkjkfQpDMkczlbSLEmjkfgwjJnA8dSOZ86EAy50cHkjk/WpDMkcyRzJHMuRmRSObcSEEy50QKkjkfQpDMkcyRzPk4F/NWB5I5Hx2IZM6HDiRzfnQgmfOjBckcyRzJHMmcmxGJZM6NFCRzTqQgmfMhBMkcyVzeJkKsmfMxiJDM+dCBZM6HDiRzfnQgmfOjBckcyRzJHMmcmxGJZM6NFCRzTqQgmfMhBMkcyRzJnI9zMW91IJnz0YFI5nzoQDLnRweSOT9akMyRzJHMkcy5GZFI5txIQTLnRAqSOR9CkMyRzOVtIsSaOR+DCMmcDx1I5nzoQDLnRweSOT9akMyRzJHMkcy5GZFI5txIQTLnRAqSOR9CkMyRzJHM+TgX81YHkjkfHYhkzocOJHN+dCCZ86MFyRzJHMkcyZybEYlkzo0UJHNOpCCZ8yEEyRzJXN4mQqyZ8zGIkMz50IFkzocOJHN+dCCZ86MFyRzJHMkcyZybEYlkzo0UJHNOpCCZ8yEEyRzJHMmcj3Mxb3UgmfPRgUjmfOhAMudHB5I5P1qQzJHMkcyRzLkZkUjm3EhBMudECpI5H0KQzJHM5W0ixJo5H4MIyZwPHUjmfOhAMudHB5I5P1qQzJHMkcyRzLkZkUjm3EhBMudECpI5H0KQzOUwmVu3bp398ssvNnv2bFuxYoW1b9/emjZtatWqVYut/pQpU6x79+6x98t0hzO7D830EDnbn2QuZ2hjHZhkLhaunBUmmcsZ2tgHHjC8p7Xfa8fY++XjDpg5H6ph5nJo5ubPn29nnHGGdevWzerUqWPvvfeeXXrppdamTZvY6mPmSiPDzMXuRjnZATOXE6yxD4qZi40sZztg5nKGNvaBC+U6gZnLoZkbNGhQSNM6d+4capkzZ47179/fnn76aatVq1asTomZw8zF6jAJFsbMJQi7jKowcz50UCswc360wMz50CJv18wtW7bMjjrqKJs0aZI1atQo0Fy9erVtvPHGNnPmTNt+++1jEcbMYeZidZgEC2PmEoSNmUsR6N1jmGkpi8cNM+dHFcycDy3y1sx98cUX1rNnT5s6dWqYYo22UaNGWadOnaxr165lEv72229t1apVqTKvvfaa7b333omr8qeL70y8znQrHDLurHSL5n05zzrUb1DXLhzRK+8Zp/MFZrz6nj39yCvpFE28TJOmjey8wScnXm9lVTjmkr+6NXMn9jnUtt+pVWWhSbTeVStX2zWD/55onXEqK5TrxOJFS+3GEffFQZNo2Z3ab2vH9Dw40TqbN29u1dZleMuXqZn75ptvbOXKlakv/sYbb1jHjh0TBUFlpQl8+OGHIVWtUaMGeCqRgNaf7rzzzpXYAqqOCDz00EN2/PHHA6SSCSxdutT++9//2tZbb13JLaH66dOn2+9+9ztAVDKBFi1aZG7mZMZOOumkkMzVrVs39ZX69OkTHorYb7/9Yn3NyppmjdXIAij81ltv2a677hp7zWMBoEn0K77yyiu27777Jlonla2fwHXXXWcXXXQReCqZgN6c8Pnnn1vbtm0ruSVUr+VVxx13HCAcEMg4mVuzZo316tXLbrnllrBOTtuiRYts8803tw8++MC22GKLWF8TMxcLV84KY+ZyhjbWgTFzsXDltDBmLqd40z44Zi5tVDkviJnLOeK0K8jYzKmm22+/3X788Uc766yzQpLz6KOPhidar7766rQbEhXUE7CHHnpo7P3YIbsEZsyYYbvssgvJXHaxxj5aZa0hjd3QAtjhpptusvPPP78Avqnvr6iwQMt7fvvb3/puaAG0bvLkyXb00UcXwDf1/xWzYuYWL15sd911l914441hjdUJJ5xgQ4YMsQYNGsQmoGM1bNgw9n7skF0Cy5cvDw+0VOTFz9ltSWEfTU+L16tXr7AhOPn2umHVy9DZKpeAZoP0xoSiD9xVbosKt3YZ6+gtFoVLwcc3z4qZi76KLjz6BYiNNtrIx7ejFRCAAAQgAAEIQKCKE8iqmavirPh6EIAABCAAAQhAwB0BzJw7SWgQBCAAAQhAAAIQSJ8AZi59VpSEAAQgAAEIQAAC7ghg5txJQoMgAAEIQAACEIBA+gQwc+mzoiQEIAABCEAAAhBwRwAz504SGgQBCEAAAhCAAATSJ4CZS58VJZ0S0G/76iWim222WYXebej0a1WJZuk3NPXuyG233bZKfB++BAQgULkEPvroI2vcuHEY79e3ffnll1a/fv2CeyckZq5Ib9hxxx1NP0/Srl27Yn1k7dq11rdvXxs+fLhttdVWqc9UdtWqVXbyySeHf9OP3ep36vTyZP0Shjb9ooU63j777BP+rt+v/f3vf596EWzz5s3DL2dEvzP4xhtv2M0332wvvPBC+F3ba6+9NvZPolXuqZZ57b/5zW9s9913t9tuu8223HJLW7dunT3++ON266232oEHHmiXX355qhK921Da6AXV3333nd17773FXmKpl1gfdthh4d/0slG9BPmaa66xVq1ahWM0adLEunbtarVr1w5/lx4XX3xx6nMd+29/+5sdfvjh0Z263gAADxdJREFUQf899tgj8y9YiUf4+uuvw2+9nn766YGj+qPM8IUXXmgTJkywjz/+2DbddNPQQvVb/Yi2/qtNL2kdNWpU6I96Mbheoqs+L32WLFkSjhf1c/196NChwciJrerQedKlS5dQtwZc1aN99cPpl1xyiXXu3DlFRn1g//33T720ukOHDqnfRS3vHNL5pO+iugYPHlylftv2/fffDxpo+/nnn8NYs/3226f6rr5zzZo1w9/1CwmDBg0KGmyyySbhx+mjd4BKjyOOOCK87F16Pvvss0E/jYGR1jo3xo4dmxqr+vfvH36DW+Wlof7k+/b999/b+PHjQ/8ruumcF6tjjz02/PPWW2+d6tv6u86Lfv36pc4TnQ8an6JxROO3xiaN9do07mgMiV6I36xZs/Cb5kV/d7ljx47hJzH1Ympdc3ReSOv27duHY2gs6969e+oYat+VV14ZzkGdKzovdFxt+kzH1jlXvXr18Mslzz33XDjnTj311DBm5ts2b968MDa3bNkysNW1Vz+xF73IWy+SFq/33nvP5s6dG36ZSkyjTWPBv/71L7viiisCR22fffZZ6PcqP3369NTvy4vTAQccEJhr0++UX3rppeH/pbGuKTKM2sS8d+/etttuu4W/n3322Xb//feH67f20XGS2DBzRShrIHvggQeCcEU3nVhnnnlm6ATbbbdd6iOVVYc67bTTwr/ttddeNn/+/DDg6Rg6gWVCdIJKWG3qJP/+979Dh9Qm8zZx4kS7/vrri/3aggZa/VRK1JmS6Axe6tCFXCft888/H/iJv0yy/ujk00mpTUbgiSeeCOZXplmDqfhqYI028dNvBO+www4p3iorY6Zt5513tpdeeik1IDz11FM2bdq0YPiiX7/QMXQ3WFR7L6zitkNmbvTo0eEN+hqANNjp++ti9u2335p+Pky/q6xNJk79c6eddipVjRifd9554aKmbcGCBeHiJH66qPzlL38JfVcXvJK/IiITcMYZZwRjrk316ieBZCiiX43RYPnYY4+t9+fk0jmHdNeui1dV/jF2jT+6gLRu3TpwlJb6ziXfyP/DDz8ETaVRdOGTmZO5uPPOO8MNqtjPnj07mHpt+lz945RTTgmGJNLw3HPPtaOOOircAFWF7auvvgoX/cggR99JZk43L9HYLgP0j3/8Y71fWeOCLvDaZ++99w6spIMMhxhrk6HSGBIZb900yYhr7IrYSj/9xvmee+4Z9lHbNA6qXu2v9sjMry/llpnTz2d26tQp7KtfZpCB05gY/YLMZZddFs65fP25zGHDhoW+GN0wlhTj888/D8ZJ/VhjivryQw89lBpDdN3QDY5+/11MxV0a6Kbo//7v/4KZi1jppujJJ59Mmbuidekm5913303d8L/zzjvhhuCGG25Iaak+8cgjj6SMeBLnCmauCOVMzZwubH/6059Mv+Eog6Y75PLMnO6+1DnVmXTHG22FbubETeZZpksnnU5K3SXLaEVmTgOWBicZOl2sNPgdc8wxwUxHCURJM6c06Z577kldtEqaOf2Ity6OOkGjGL+qmTmlvbo5kRlQcqN+e9999wVDpUShImZO/VY/4acLhvTaZpttwqC6vqmQkmZO+6oduovVjY+2OGZufecQZu7/D2wVMXPaW2mFxjOZlKpq5sRGF/SRI0cWu97qOyvxisxYWWZONzsyhOr/MsUyBOWZOZnlI488MpgtnSuRGS9q5vRvapeOqzEojpnTviNGjAjmRyGDtnw3cxq3dKMvLda3yUzJ6OraGX1fjXNt2rQJf9d1Q+m/xiVpK+PXrVu3cI3u2bNnhc2cfvpS1yGNp9GMD2YuCftaRh3ZMHNKfZRG6ETSSVqemVNzdDelO7Tojkz/Vuhm7plnngmD4rhx40x3XLrr1HRRUTP34YcfhrsfGYFoO+ecc0IyF0XbJc2conoNoBoYtJU0c/o3mWolTNF0e1U0c+Kpi8kf/vAH++STT0yJi6a2S5o53a3qvBCDaApJjEomc5rCVvos3WSYd9llF1u4cOF6z7aSZk77KpWQttGU7iGHHBKWPOiGSEsWoqlDHbBkMre+c6gQzZzGD6UJmsoryqyiZk5cdXP08MMPV1kzpz6qsUI3b0W3MWPGhGn6KOlS6qz0RVvJ/igz9/LLL4fEWzdEujkqz8yt7xwqmcwpPddshPhHZk7t1JRvyfOxZDKn42uZim6O1PaqYOY0rugmT7MIBx98cBgropsMzdLIuOl6oaUy2jQWaVZGCWVk5jRGaamMzhVxUZCiv0u3osmceGpmQAa6pN4lkzkd+6CDDgr6K5nVhpmrImZOF0QZBk2TyhSUNc2KmSstuu6+dCJqikymQdN2ulOeMWNGMTOnNPObb74JhiTa9G9vvfVWMNPaNOjpbjdKPe++++6wXiRay1KoZk7T+ppe1cVaaYKmoddn5sRfSZ3uboveEevfZXajJQmauhBjGWslpOWZOd1Bqz5tugHSAKwkNlpWoAuWpviidULRRRUz9//Pl5LTrDKwShh0vujiEt3QYOY2fGHR2k6xisbpqKTWUWntU5Saqf8ff/zx4WNNMxddOxuZOd0UKcnUTYiMQVnTrBsyc5p9iJY1SF8lSWqHTIvOBY11Wv+odXQyetFWCGZOhk3Tp1rnqWuBOGnNoG4ytR5UumhNXDRVqmRZhk3Xg6JmTmO/rgmaPVN5rZssaea0VlvjnYycpqWLrm3EzFWyUUun+mwlczrxNFUnM6c1SmWZOXVQuXmtMSo6QJDM/c/M6aTVRUprDF9//fViZk53rLobix42kcZKeTTo/vWvf02ZuQsuuCAcIzKIWjSrNSjaSpo56aETWVO1+iwyhFVpzZxSSZk5bbpgaBBUCrA+M1fWmjmtb9OAqnWMepo4WuOphxtk9GQiIs5Fzz8lczpHtH5Fxk8XQSXYRdeHxplmXd85VAjJnC5GGjNysWYuOpdk2mVOquo0q76nbmhOPPHEcOOo76l10JqSlDGLjEF506xK5rRWUcmP1ttqGlXTbxtaM6c+q/o0NkUP/iiZ082RUh2tydIxpHF0DsWdZtU1RdOJkQnN92nWomOIlthoTZyYyeBq/NENYpTsq6wYK3nVmuuSZk77a/2hpqA1XpU0c3HWzKke3RDoYaHogQuSuXQcVw7LbMjMSSxNQ/Xp06eY4dIiSl2Aohhb8bpSBj3lMnPmzLAWQwNFWWZOd4aKepWO6MSLNszc/8xc0a2kmdO0h1KIondNOjG1qPvvf/97GASLTrMqptfUotbMRYuIS5o5nfy6C9cTUdGTYVVxmjUycxFf9cO4Zi56AEIXrV69epmmuJUGaQ2bFtXrHCi6DjSqq+g064oVK8J5JVOuATHa4pi59Z1DVdHMaYpNPKNpJE0FKp0pz8zJFMh4y3Qr9dYm7j169DAl1bpRKvkAhMroYqd+cscdd1RpMycjoAc6ojFYT+0qqR44cGDKSKVj5jReaNy46KKLwtSeTMSGzFz0NLHGqUiTotOsWlIifTRtqCe5tcU1c3pgIErQtX9VMnP6Ployo7FeJmrOnDlheZPW/kabDJuCEqV2uk5ozZzMdjQrE5XL1MxpvJP5e/TRR1NrhDFzOTRq6RxaZk6Dm6aIok2dQBdzxbGKZpX4yP3rZNPCVN1ZRQssi5o57a+7PXUm3T1HT7PKsL3yyivhBJZJ1J3XrFmzwpq56G5YF0edhPpMg3ChPdFadJq1LDOnhE3TDUVNgE5wDVpiJ24l18wpndMTm9HTrEqWNIjLcGvw1cMrmh7R+gdt+n+tQdKFVGWLrt1Kp095K6OkuGgyV56Z05KB6HUVKhudDyXXzCm51AVMaan6rNYyKm3Tuh2Zag2sYqcHU0qumdOTfRqINRhGT2JqYfKDDz6YSl2lo+rWVt45JM00TaspdyUdRZNbb3rEaY/GCC2w1sVIT+Bp3Y+S0+hVMrro6ztHDMVdzJQ2aY2k/l1PqOrvOk/UD7R8QZvOAT1lL4OuTTc1utHRuiFN4UUGUEZHBkX6yFxUlU3fU/1NTwcrKdZi+qi/RWO5jFe0Fe2P0TRrdPOnG38ZbulR1Mz95z//CTeRGvf1pL7q0yt0oq3kmjkt1FfKp2uStNR0om6Q1Le1SUe1UZ9JIy0tUZ/Q8aWvpmdVj3SSeY8edlL/yUft3nzzzfAqKd0o6rtrmYiuyzJzr776aphy1fgeberDYqXxRVPTccyceGoMi/qAGEcpra7/akv02iyNW2qLbnqia4bOHb2eRNf+pMYfnmYtMhrpoqULUfR6BH2kp5QkjO6kdGHSWgg5cZ2smkuXYYsu8FqLJcMXdQANtBpEtWAzWhip9EPi6sTUlKD+fcCAAaFjaNO0op7qi8yDUqSq8EqMOIO+kk6dmJFJjvbV3ZeeXJVZ06a7MBnvouZbr18Qzyg1VYz+z3/+M5XE6UKv1w1ogNTFTYO39JKG0kMnsfSKXuGgsjqWBmZd/JJ6Z1AcXnHKan2ILiDRKyiifTXYi4XMW5QQ6+ZEqVf0PiVdAHQ+6PUKWlOklDPq1zqOBlVdKGSgdDxdiHS+iK2OKSMgjjLSMgNFE1UlELrhiaYpdAyZ6Gh6T2vmoodWyjuHlPTpO2qqV6a85J14HF6eymq9kMYY9dOffvop/L9e8RLd7Ek/XXCiv+v76+ZE/GWmxVgXPTHVuSVjF615VOqt40VPE+uCpXdxaQoruhjpvBNXmRYlqUqgqsqmqVUl/Rrj9RBJ9ER39P1001h0Ck83kBqjtGmdW/ReOv1d6ZymaHXTogd5tOmiLu7SRzeN6sMyfUXHOJXXeVn01VhKB3WuyYzoGJFB1zGlldZmK63VuxVlMDSmycwpWVTf0DmsemVkpJ3MkMa0ou/qzBcNZVDVn2Vy9Z100y+Dquv222+/HXTTuttoU+AiNp9++mkYz2XGZQSL3vyrrM4l6VT0PXPSQD4gmuLWuBXNZkg7nVMaD6OHt3QjG62vjN5zGa3pi56uzTVnzFxMwkrN9HJanez5ntLE/OoUh0BsAjIRGlRLXhxjH4gdUgT00I8SzigpiINGr97RjWk0VRtnX8pCwAMBpdK6Kd/QL0B4aGNltAEzVxnUqRMCEIAABCAAAQhkiQBmLksgOQwEIAABCEAAAhCoDAKYucqgTp0QgAAEIAABCEAgSwT+H2of1Bzn3nq1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254" y="793804"/>
            <a:ext cx="4362868" cy="1888406"/>
          </a:xfrm>
          <a:prstGeom prst="rect">
            <a:avLst/>
          </a:prstGeom>
          <a:solidFill>
            <a:srgbClr val="346197"/>
          </a:solidFill>
          <a:ln>
            <a:noFill/>
          </a:ln>
          <a:effectLst/>
          <a:extLst/>
        </p:spPr>
      </p:pic>
      <p:cxnSp>
        <p:nvCxnSpPr>
          <p:cNvPr id="47" name="Connecteur droit 46"/>
          <p:cNvCxnSpPr/>
          <p:nvPr/>
        </p:nvCxnSpPr>
        <p:spPr>
          <a:xfrm>
            <a:off x="412584" y="907921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728024" y="629802"/>
            <a:ext cx="451001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2450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associations enregistrées</a:t>
            </a:r>
          </a:p>
          <a:p>
            <a:r>
              <a:rPr lang="fr-FR" dirty="0">
                <a:solidFill>
                  <a:srgbClr val="346197"/>
                </a:solidFill>
              </a:rPr>
              <a:t>1,5 million </a:t>
            </a:r>
            <a:r>
              <a:rPr lang="fr-FR" dirty="0"/>
              <a:t>d’associations en France</a:t>
            </a:r>
          </a:p>
          <a:p>
            <a:endParaRPr lang="fr-FR" dirty="0" smtClean="0"/>
          </a:p>
          <a:p>
            <a:endParaRPr lang="fr-FR" sz="1050" dirty="0"/>
          </a:p>
        </p:txBody>
      </p:sp>
      <p:cxnSp>
        <p:nvCxnSpPr>
          <p:cNvPr id="49" name="Connecteur droit avec flèche 48"/>
          <p:cNvCxnSpPr/>
          <p:nvPr/>
        </p:nvCxnSpPr>
        <p:spPr>
          <a:xfrm>
            <a:off x="385175" y="907921"/>
            <a:ext cx="0" cy="407751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827584" y="1930536"/>
            <a:ext cx="0" cy="3021355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827584" y="1930536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1115616" y="1599947"/>
            <a:ext cx="3996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544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dirty="0" smtClean="0"/>
              <a:t>emplois</a:t>
            </a:r>
          </a:p>
          <a:p>
            <a:r>
              <a:rPr lang="fr-FR" dirty="0">
                <a:solidFill>
                  <a:srgbClr val="346197"/>
                </a:solidFill>
              </a:rPr>
              <a:t>1,8 </a:t>
            </a:r>
            <a:r>
              <a:rPr lang="fr-FR" dirty="0" smtClean="0">
                <a:solidFill>
                  <a:srgbClr val="346197"/>
                </a:solidFill>
              </a:rPr>
              <a:t>millions </a:t>
            </a:r>
            <a:r>
              <a:rPr lang="fr-FR" dirty="0" smtClean="0"/>
              <a:t>d’emploi </a:t>
            </a:r>
            <a:r>
              <a:rPr lang="fr-FR" dirty="0"/>
              <a:t>en France </a:t>
            </a:r>
          </a:p>
        </p:txBody>
      </p:sp>
      <p:cxnSp>
        <p:nvCxnSpPr>
          <p:cNvPr id="57" name="Connecteur droit avec flèche 56"/>
          <p:cNvCxnSpPr/>
          <p:nvPr/>
        </p:nvCxnSpPr>
        <p:spPr>
          <a:xfrm>
            <a:off x="1259632" y="2898605"/>
            <a:ext cx="0" cy="2103599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1268016" y="2913131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1530879" y="2584205"/>
            <a:ext cx="3617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13 000 </a:t>
            </a:r>
            <a:r>
              <a:rPr lang="fr-FR" dirty="0" smtClean="0"/>
              <a:t>bénévoles</a:t>
            </a:r>
          </a:p>
          <a:p>
            <a:r>
              <a:rPr lang="fr-FR" dirty="0">
                <a:solidFill>
                  <a:srgbClr val="346197"/>
                </a:solidFill>
              </a:rPr>
              <a:t>22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>
                <a:solidFill>
                  <a:srgbClr val="346197"/>
                </a:solidFill>
              </a:rPr>
              <a:t>millions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smtClean="0"/>
              <a:t>de bénévoles en France (30 % population) </a:t>
            </a:r>
            <a:endParaRPr lang="fr-FR" sz="105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5112060" y="3516146"/>
            <a:ext cx="0" cy="145129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112060" y="3516146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5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</a:rPr>
              <a:t>[La Direction Vie Associative] </a:t>
            </a:r>
            <a:r>
              <a:rPr lang="fr-FR" dirty="0" smtClean="0"/>
              <a:t>Nos services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96336" y="908720"/>
            <a:ext cx="23526" cy="392900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096130" y="485964"/>
            <a:ext cx="563610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200" b="1" dirty="0" smtClean="0">
              <a:solidFill>
                <a:srgbClr val="C00000"/>
              </a:solidFill>
            </a:endParaRPr>
          </a:p>
          <a:p>
            <a:r>
              <a:rPr lang="fr-FR" sz="2000" b="1" dirty="0">
                <a:solidFill>
                  <a:srgbClr val="346197"/>
                </a:solidFill>
                <a:latin typeface="+mj-lt"/>
              </a:rPr>
              <a:t>Quels sont nos services ? </a:t>
            </a:r>
          </a:p>
          <a:p>
            <a:endParaRPr lang="fr-FR" sz="1200" b="1" dirty="0" smtClean="0">
              <a:solidFill>
                <a:srgbClr val="C00000"/>
              </a:solidFill>
            </a:endParaRPr>
          </a:p>
          <a:p>
            <a:endParaRPr lang="fr-FR" sz="1200" b="1" dirty="0">
              <a:solidFill>
                <a:srgbClr val="C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 soutien administratif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 soutien logistique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Des locaux associatifs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Une animation de la vie associative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 soutien dans l’organisation de vos événements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dirty="0" smtClean="0"/>
              <a:t>Un soutien financier</a:t>
            </a:r>
            <a:endParaRPr lang="fr-FR" dirty="0"/>
          </a:p>
          <a:p>
            <a:endParaRPr lang="fr-FR" sz="1200" b="1" dirty="0">
              <a:solidFill>
                <a:srgbClr val="C00000"/>
              </a:solidFill>
            </a:endParaRPr>
          </a:p>
          <a:p>
            <a:endParaRPr lang="fr-FR" sz="1200" b="1" dirty="0" smtClean="0">
              <a:solidFill>
                <a:srgbClr val="C00000"/>
              </a:solidFill>
            </a:endParaRPr>
          </a:p>
          <a:p>
            <a:endParaRPr lang="fr-FR" sz="1200" b="1" dirty="0" smtClean="0">
              <a:solidFill>
                <a:srgbClr val="C00000"/>
              </a:solidFill>
            </a:endParaRPr>
          </a:p>
          <a:p>
            <a:r>
              <a:rPr lang="fr-FR" sz="1000" dirty="0" smtClean="0"/>
              <a:t>  </a:t>
            </a:r>
            <a:endParaRPr lang="fr-FR" sz="1000" dirty="0"/>
          </a:p>
        </p:txBody>
      </p:sp>
      <p:cxnSp>
        <p:nvCxnSpPr>
          <p:cNvPr id="19" name="Connecteur droit 18"/>
          <p:cNvCxnSpPr/>
          <p:nvPr/>
        </p:nvCxnSpPr>
        <p:spPr>
          <a:xfrm>
            <a:off x="808099" y="90872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4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>
            <a:off x="2267744" y="2420888"/>
            <a:ext cx="0" cy="220531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267744" y="242088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699792" y="2187641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346197"/>
                </a:solidFill>
                <a:latin typeface="+mj-lt"/>
              </a:rPr>
              <a:t>Les services aux associations</a:t>
            </a:r>
            <a:endParaRPr lang="fr-FR" sz="2000" dirty="0" smtClean="0">
              <a:solidFill>
                <a:srgbClr val="346197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 smtClean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9" name="Picture 2" descr="Télécharger le logo de la ville de Chambéry - Ville de Chambér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67"/>
          <a:stretch/>
        </p:blipFill>
        <p:spPr bwMode="auto">
          <a:xfrm>
            <a:off x="323528" y="188640"/>
            <a:ext cx="1152128" cy="113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5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148711" y="908720"/>
            <a:ext cx="72397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  <a:latin typeface="+mj-lt"/>
              </a:rPr>
              <a:t>Le suivi administratif de mon association</a:t>
            </a:r>
          </a:p>
          <a:p>
            <a:endParaRPr lang="fr-FR" sz="1100" b="1" dirty="0">
              <a:solidFill>
                <a:srgbClr val="C00000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</a:rPr>
              <a:t>Le suivi </a:t>
            </a:r>
            <a:r>
              <a:rPr lang="fr-FR" sz="1400" dirty="0">
                <a:latin typeface="+mj-lt"/>
              </a:rPr>
              <a:t>administratif des associations, qui permet un accès équitable aux services proposés, dans le cadre </a:t>
            </a:r>
            <a:r>
              <a:rPr lang="fr-FR" sz="1400" dirty="0" smtClean="0">
                <a:latin typeface="+mj-lt"/>
              </a:rPr>
              <a:t>légal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</a:rPr>
              <a:t>Le conseil et l’accompagnement dans les démarches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</a:rPr>
              <a:t>Informations </a:t>
            </a:r>
            <a:r>
              <a:rPr lang="fr-FR" sz="1400" dirty="0">
                <a:latin typeface="+mj-lt"/>
              </a:rPr>
              <a:t>et </a:t>
            </a:r>
            <a:r>
              <a:rPr lang="fr-FR" sz="1400" dirty="0" smtClean="0">
                <a:latin typeface="+mj-lt"/>
              </a:rPr>
              <a:t>orientation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</a:rPr>
              <a:t>Mise en lien avec les partenaires du territoire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j-lt"/>
              </a:rPr>
              <a:t>L’intégration  dans l’annuaire  des associations Chambérienne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>
              <a:latin typeface="+mj-lt"/>
            </a:endParaRPr>
          </a:p>
          <a:p>
            <a:endParaRPr lang="fr-FR" sz="1100" dirty="0">
              <a:latin typeface="+mj-l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346197"/>
                </a:solidFill>
                <a:latin typeface="+mj-lt"/>
              </a:rPr>
              <a:t>[Les services aux associations] </a:t>
            </a:r>
            <a:r>
              <a:rPr lang="fr-FR" dirty="0" smtClean="0">
                <a:latin typeface="+mj-lt"/>
              </a:rPr>
              <a:t>Le soutien administratif</a:t>
            </a:r>
            <a:endParaRPr lang="fr-FR" dirty="0">
              <a:latin typeface="+mj-lt"/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96336" y="1124744"/>
            <a:ext cx="31910" cy="3712978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828246" y="1124744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58" y="2990960"/>
            <a:ext cx="799646" cy="97403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07704" y="3124711"/>
            <a:ext cx="67687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Démarche en ligne: </a:t>
            </a:r>
            <a:r>
              <a:rPr lang="fr-FR" sz="1400" b="1" dirty="0" err="1"/>
              <a:t>Simpl’Ici</a:t>
            </a:r>
            <a:r>
              <a:rPr lang="fr-FR" sz="1400" b="1" dirty="0"/>
              <a:t> </a:t>
            </a:r>
          </a:p>
          <a:p>
            <a:r>
              <a:rPr lang="fr-FR" sz="1400" b="1" dirty="0"/>
              <a:t>RV à l’accueil de la Maison des associations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634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59" y="3936802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associations] </a:t>
            </a:r>
            <a:r>
              <a:rPr lang="fr-FR" b="1" dirty="0" smtClean="0">
                <a:solidFill>
                  <a:srgbClr val="346197"/>
                </a:solidFill>
              </a:rPr>
              <a:t> </a:t>
            </a:r>
            <a:r>
              <a:rPr lang="fr-FR" dirty="0" smtClean="0"/>
              <a:t>Le soutien logistique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23528" y="1017982"/>
            <a:ext cx="23526" cy="38197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5438" y="104427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58626" y="807056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6197"/>
                </a:solidFill>
              </a:rPr>
              <a:t>Des locaux pour mes </a:t>
            </a:r>
            <a:r>
              <a:rPr lang="fr-FR" sz="2000" b="1" dirty="0" smtClean="0">
                <a:solidFill>
                  <a:srgbClr val="346197"/>
                </a:solidFill>
              </a:rPr>
              <a:t>activités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endParaRPr lang="fr-FR" sz="1600" b="1" dirty="0" smtClean="0"/>
          </a:p>
          <a:p>
            <a:r>
              <a:rPr lang="fr-FR" sz="1600" b="1" dirty="0" smtClean="0"/>
              <a:t> </a:t>
            </a:r>
            <a:endParaRPr lang="fr-FR" sz="1600" b="1" dirty="0"/>
          </a:p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347240" y="1107241"/>
            <a:ext cx="554461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69</a:t>
            </a:r>
            <a:r>
              <a:rPr lang="fr-FR" b="1" dirty="0" smtClean="0">
                <a:solidFill>
                  <a:srgbClr val="346197"/>
                </a:solidFill>
              </a:rPr>
              <a:t> Salles de réunion et d’activités</a:t>
            </a:r>
          </a:p>
          <a:p>
            <a:r>
              <a:rPr lang="fr-FR" sz="1400" dirty="0" smtClean="0"/>
              <a:t>4 salles festives de  200 à 600 personnes</a:t>
            </a:r>
          </a:p>
          <a:p>
            <a:r>
              <a:rPr lang="fr-FR" sz="1400" dirty="0" smtClean="0"/>
              <a:t>18 salles de 50 à 200 personnes</a:t>
            </a:r>
          </a:p>
          <a:p>
            <a:r>
              <a:rPr lang="fr-FR" sz="1400" dirty="0" smtClean="0"/>
              <a:t>7 salles de 20 à 50 personnes </a:t>
            </a:r>
          </a:p>
          <a:p>
            <a:r>
              <a:rPr lang="fr-FR" sz="1400" dirty="0" smtClean="0"/>
              <a:t>14 salles dédiées aux activités  (loisirs …</a:t>
            </a:r>
            <a:r>
              <a:rPr lang="fr-FR" sz="1400" dirty="0" err="1" smtClean="0"/>
              <a:t>etc</a:t>
            </a:r>
            <a:r>
              <a:rPr lang="fr-FR" sz="1400" dirty="0" smtClean="0"/>
              <a:t>)</a:t>
            </a:r>
          </a:p>
          <a:p>
            <a:r>
              <a:rPr lang="fr-FR" sz="1400" dirty="0" smtClean="0"/>
              <a:t>26 salles de réunions </a:t>
            </a:r>
          </a:p>
          <a:p>
            <a:endParaRPr lang="fr-FR" sz="1600" b="1" dirty="0" smtClean="0"/>
          </a:p>
          <a:p>
            <a:r>
              <a:rPr lang="fr-FR" sz="1600" b="1" dirty="0" smtClean="0"/>
              <a:t> </a:t>
            </a:r>
            <a:endParaRPr lang="fr-FR" sz="1600" b="1" dirty="0"/>
          </a:p>
          <a:p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1038492" y="1486750"/>
            <a:ext cx="20702" cy="34027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059208" y="148675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1599614" y="2985058"/>
            <a:ext cx="14" cy="1904442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599628" y="2985058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022181" y="2679436"/>
            <a:ext cx="55446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52</a:t>
            </a:r>
            <a:r>
              <a:rPr lang="fr-FR" b="1" dirty="0" smtClean="0">
                <a:solidFill>
                  <a:srgbClr val="346197"/>
                </a:solidFill>
              </a:rPr>
              <a:t> équipements sportifs </a:t>
            </a:r>
          </a:p>
          <a:p>
            <a:r>
              <a:rPr lang="fr-FR" sz="1400" dirty="0"/>
              <a:t>18 </a:t>
            </a:r>
            <a:r>
              <a:rPr lang="fr-FR" sz="1400" dirty="0" smtClean="0"/>
              <a:t>gymnases</a:t>
            </a:r>
          </a:p>
          <a:p>
            <a:r>
              <a:rPr lang="fr-FR" sz="1400" dirty="0" smtClean="0"/>
              <a:t>18 stades</a:t>
            </a:r>
          </a:p>
          <a:p>
            <a:r>
              <a:rPr lang="fr-FR" sz="1400" dirty="0" smtClean="0"/>
              <a:t>4 espaces tennis </a:t>
            </a:r>
          </a:p>
          <a:p>
            <a:r>
              <a:rPr lang="fr-FR" sz="1400" dirty="0" smtClean="0"/>
              <a:t>3 espaces d’Escalade </a:t>
            </a:r>
          </a:p>
          <a:p>
            <a:r>
              <a:rPr lang="fr-FR" sz="1400" dirty="0" smtClean="0"/>
              <a:t>9 espaces multi-activités </a:t>
            </a:r>
          </a:p>
          <a:p>
            <a:r>
              <a:rPr lang="fr-FR" sz="1400" dirty="0" smtClean="0"/>
              <a:t> </a:t>
            </a:r>
            <a:endParaRPr lang="fr-FR" sz="1400" dirty="0"/>
          </a:p>
          <a:p>
            <a:r>
              <a:rPr lang="fr-FR" sz="1600" b="1" dirty="0" smtClean="0"/>
              <a:t> </a:t>
            </a:r>
            <a:endParaRPr lang="fr-FR" sz="1600" b="1" dirty="0"/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340184" y="1192991"/>
            <a:ext cx="55446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8</a:t>
            </a:r>
            <a:r>
              <a:rPr lang="fr-FR" b="1" dirty="0" smtClean="0">
                <a:solidFill>
                  <a:srgbClr val="346197"/>
                </a:solidFill>
              </a:rPr>
              <a:t> équipements culturels </a:t>
            </a:r>
          </a:p>
          <a:p>
            <a:r>
              <a:rPr lang="fr-FR" sz="1400" dirty="0"/>
              <a:t>Auditorium Cité des Arts </a:t>
            </a:r>
          </a:p>
          <a:p>
            <a:r>
              <a:rPr lang="fr-FR" sz="1400" dirty="0" smtClean="0"/>
              <a:t>Théâtre </a:t>
            </a:r>
            <a:r>
              <a:rPr lang="fr-FR" sz="1400" dirty="0"/>
              <a:t>Charles Dullin </a:t>
            </a:r>
          </a:p>
          <a:p>
            <a:r>
              <a:rPr lang="fr-FR" sz="1400" dirty="0" smtClean="0"/>
              <a:t>Théâtre </a:t>
            </a:r>
            <a:r>
              <a:rPr lang="fr-FR" sz="1400" dirty="0"/>
              <a:t>Malraux </a:t>
            </a:r>
          </a:p>
          <a:p>
            <a:r>
              <a:rPr lang="fr-FR" sz="1400" dirty="0"/>
              <a:t>Salle totem </a:t>
            </a:r>
          </a:p>
          <a:p>
            <a:r>
              <a:rPr lang="fr-FR" sz="1400" dirty="0"/>
              <a:t>Salle du Scarabée </a:t>
            </a:r>
          </a:p>
          <a:p>
            <a:r>
              <a:rPr lang="fr-FR" sz="1400" dirty="0"/>
              <a:t>Salle Jean Renoir </a:t>
            </a:r>
          </a:p>
          <a:p>
            <a:r>
              <a:rPr lang="fr-FR" sz="1400" dirty="0"/>
              <a:t>Chapelle Vaugelas</a:t>
            </a:r>
          </a:p>
          <a:p>
            <a:r>
              <a:rPr lang="fr-FR" sz="1400" dirty="0"/>
              <a:t>Musée des Beaux Arts</a:t>
            </a:r>
          </a:p>
          <a:p>
            <a:endParaRPr lang="fr-FR" sz="1600" b="1" dirty="0"/>
          </a:p>
          <a:p>
            <a:endParaRPr lang="fr-FR" dirty="0"/>
          </a:p>
        </p:txBody>
      </p:sp>
      <p:cxnSp>
        <p:nvCxnSpPr>
          <p:cNvPr id="25" name="Connecteur droit avec flèche 24"/>
          <p:cNvCxnSpPr/>
          <p:nvPr/>
        </p:nvCxnSpPr>
        <p:spPr>
          <a:xfrm flipH="1">
            <a:off x="5031436" y="1572500"/>
            <a:ext cx="20702" cy="34027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5052152" y="157250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H="1">
            <a:off x="5571856" y="3872603"/>
            <a:ext cx="8256" cy="94132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5571856" y="3872603"/>
            <a:ext cx="3921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5964026" y="3504505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346197"/>
                </a:solidFill>
              </a:rPr>
              <a:t>1</a:t>
            </a:r>
            <a:r>
              <a:rPr lang="fr-FR" b="1" dirty="0" smtClean="0">
                <a:solidFill>
                  <a:srgbClr val="346197"/>
                </a:solidFill>
              </a:rPr>
              <a:t> salle des congrès </a:t>
            </a:r>
          </a:p>
          <a:p>
            <a:r>
              <a:rPr lang="fr-FR" sz="1400" dirty="0" smtClean="0"/>
              <a:t>Le Manège</a:t>
            </a:r>
            <a:endParaRPr lang="fr-FR" sz="1400" dirty="0"/>
          </a:p>
          <a:p>
            <a:endParaRPr lang="fr-FR" sz="16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8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59" y="3936802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associations] </a:t>
            </a:r>
            <a:r>
              <a:rPr lang="fr-FR" b="1" dirty="0" smtClean="0">
                <a:solidFill>
                  <a:srgbClr val="346197"/>
                </a:solidFill>
              </a:rPr>
              <a:t> </a:t>
            </a:r>
            <a:r>
              <a:rPr lang="fr-FR" dirty="0" smtClean="0"/>
              <a:t>Le soutien logistique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323528" y="1017982"/>
            <a:ext cx="23526" cy="38197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355438" y="104427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58626" y="807056"/>
            <a:ext cx="801783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346197"/>
                </a:solidFill>
              </a:rPr>
              <a:t>Des locaux pour mes </a:t>
            </a:r>
            <a:r>
              <a:rPr lang="fr-FR" sz="2000" b="1" dirty="0" smtClean="0">
                <a:solidFill>
                  <a:srgbClr val="346197"/>
                </a:solidFill>
              </a:rPr>
              <a:t>activités</a:t>
            </a:r>
          </a:p>
          <a:p>
            <a:endParaRPr lang="fr-FR" b="1" dirty="0">
              <a:solidFill>
                <a:srgbClr val="C00000"/>
              </a:solidFill>
            </a:endParaRPr>
          </a:p>
          <a:p>
            <a:r>
              <a:rPr lang="fr-FR" sz="1600" b="1" dirty="0" smtClean="0"/>
              <a:t>Mise à disposition gratuite des salles d’activités aux association chambériennes </a:t>
            </a:r>
            <a:br>
              <a:rPr lang="fr-FR" sz="1600" b="1" dirty="0" smtClean="0"/>
            </a:br>
            <a:r>
              <a:rPr lang="fr-FR" sz="1600" dirty="0" smtClean="0"/>
              <a:t>(sauf pour les équipements culturels et la salle des congrès) </a:t>
            </a:r>
          </a:p>
          <a:p>
            <a:endParaRPr lang="fr-FR" sz="1600" dirty="0"/>
          </a:p>
          <a:p>
            <a:endParaRPr lang="fr-FR" sz="1600" dirty="0" smtClean="0"/>
          </a:p>
          <a:p>
            <a:r>
              <a:rPr lang="fr-FR" sz="1600" b="1" dirty="0" smtClean="0"/>
              <a:t> </a:t>
            </a:r>
            <a:endParaRPr lang="fr-FR" sz="1600" b="1" dirty="0"/>
          </a:p>
          <a:p>
            <a:endParaRPr lang="fr-FR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41" y="2490499"/>
            <a:ext cx="799646" cy="974037"/>
          </a:xfrm>
          <a:prstGeom prst="rect">
            <a:avLst/>
          </a:prstGeom>
        </p:spPr>
      </p:pic>
      <p:sp>
        <p:nvSpPr>
          <p:cNvPr id="31" name="ZoneTexte 30"/>
          <p:cNvSpPr txBox="1"/>
          <p:nvPr/>
        </p:nvSpPr>
        <p:spPr>
          <a:xfrm>
            <a:off x="1524343" y="2513047"/>
            <a:ext cx="6768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Démarche en ligne: </a:t>
            </a:r>
            <a:r>
              <a:rPr lang="fr-FR" sz="1400" b="1" dirty="0" err="1"/>
              <a:t>Simpl’Ici</a:t>
            </a:r>
            <a:r>
              <a:rPr lang="fr-FR" sz="1400" b="1" dirty="0"/>
              <a:t> </a:t>
            </a:r>
            <a:r>
              <a:rPr lang="fr-FR" sz="1400" b="1" dirty="0" smtClean="0"/>
              <a:t>pour les créneaux répétitifs et les réservations à la MDA  </a:t>
            </a:r>
          </a:p>
          <a:p>
            <a:r>
              <a:rPr lang="fr-FR" sz="1400" b="1" dirty="0" smtClean="0"/>
              <a:t>Réservations auprès des mairies de quartier </a:t>
            </a:r>
            <a:endParaRPr lang="fr-FR" sz="1400" b="1" dirty="0"/>
          </a:p>
          <a:p>
            <a:r>
              <a:rPr lang="fr-FR" sz="1400" b="1" dirty="0"/>
              <a:t>Contact </a:t>
            </a:r>
            <a:r>
              <a:rPr lang="fr-FR" sz="1400" b="1" dirty="0" smtClean="0"/>
              <a:t>spécifique </a:t>
            </a:r>
            <a:r>
              <a:rPr lang="fr-FR" sz="1400" b="1" dirty="0"/>
              <a:t>pour les Sports , la Culture et les Congrès </a:t>
            </a:r>
          </a:p>
        </p:txBody>
      </p:sp>
    </p:spTree>
    <p:extLst>
      <p:ext uri="{BB962C8B-B14F-4D97-AF65-F5344CB8AC3E}">
        <p14:creationId xmlns:p14="http://schemas.microsoft.com/office/powerpoint/2010/main" val="23897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9" y="4005065"/>
            <a:ext cx="9005894" cy="28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251520" y="116632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46197"/>
                </a:solidFill>
              </a:rPr>
              <a:t>[Les services aux associations] </a:t>
            </a:r>
            <a:r>
              <a:rPr lang="fr-FR" b="1" dirty="0" smtClean="0">
                <a:solidFill>
                  <a:srgbClr val="346197"/>
                </a:solidFill>
              </a:rPr>
              <a:t> </a:t>
            </a:r>
            <a:r>
              <a:rPr lang="fr-FR" dirty="0" smtClean="0"/>
              <a:t>L’attribution de locaux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96336" y="1017982"/>
            <a:ext cx="23526" cy="381974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203224" y="812239"/>
            <a:ext cx="615797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346197"/>
                </a:solidFill>
              </a:rPr>
              <a:t>Des Locaux dédiés à mon association </a:t>
            </a:r>
            <a:endParaRPr lang="fr-FR" sz="2000" b="1" dirty="0">
              <a:solidFill>
                <a:srgbClr val="346197"/>
              </a:solidFill>
            </a:endParaRPr>
          </a:p>
          <a:p>
            <a:endParaRPr lang="fr-FR" sz="1100" b="1" dirty="0" smtClean="0"/>
          </a:p>
          <a:p>
            <a:endParaRPr lang="fr-FR" sz="1400" dirty="0" smtClean="0"/>
          </a:p>
        </p:txBody>
      </p:sp>
      <p:cxnSp>
        <p:nvCxnSpPr>
          <p:cNvPr id="19" name="Connecteur droit 18"/>
          <p:cNvCxnSpPr/>
          <p:nvPr/>
        </p:nvCxnSpPr>
        <p:spPr>
          <a:xfrm>
            <a:off x="828246" y="104427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96204" y="1270898"/>
            <a:ext cx="7747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346197"/>
                </a:solidFill>
              </a:rPr>
              <a:t>55</a:t>
            </a:r>
            <a:r>
              <a:rPr lang="fr-FR" sz="3600" b="1" dirty="0" smtClean="0">
                <a:solidFill>
                  <a:srgbClr val="C00000"/>
                </a:solidFill>
              </a:rPr>
              <a:t> </a:t>
            </a:r>
            <a:r>
              <a:rPr lang="fr-FR" b="1" dirty="0" smtClean="0"/>
              <a:t>bureaux en location à la Maison des Associations </a:t>
            </a:r>
            <a:r>
              <a:rPr lang="fr-FR" sz="1600" b="1" dirty="0" smtClean="0">
                <a:solidFill>
                  <a:srgbClr val="346197"/>
                </a:solidFill>
              </a:rPr>
              <a:t>&amp; </a:t>
            </a:r>
            <a:r>
              <a:rPr lang="fr-FR" sz="3600" b="1" dirty="0">
                <a:solidFill>
                  <a:srgbClr val="346197"/>
                </a:solidFill>
              </a:rPr>
              <a:t>22</a:t>
            </a:r>
            <a:r>
              <a:rPr lang="fr-FR" sz="1600" b="1" dirty="0" smtClean="0">
                <a:solidFill>
                  <a:srgbClr val="346197"/>
                </a:solidFill>
              </a:rPr>
              <a:t> </a:t>
            </a:r>
            <a:r>
              <a:rPr lang="fr-FR" b="1" dirty="0"/>
              <a:t>caves </a:t>
            </a:r>
          </a:p>
          <a:p>
            <a:r>
              <a:rPr lang="fr-FR" sz="1600" b="1" dirty="0" smtClean="0"/>
              <a:t> </a:t>
            </a:r>
            <a:endParaRPr lang="fr-FR" sz="1600" b="1" dirty="0"/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1038492" y="1486750"/>
            <a:ext cx="20702" cy="340275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1059208" y="1486750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1565870" y="2312259"/>
            <a:ext cx="39146" cy="2577241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headEnd type="none" w="sm" len="sm"/>
            <a:tailEnd type="oval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1605016" y="2312259"/>
            <a:ext cx="2880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008373" y="2120324"/>
            <a:ext cx="55446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346197"/>
                </a:solidFill>
              </a:rPr>
              <a:t>1</a:t>
            </a:r>
            <a:r>
              <a:rPr lang="fr-FR" b="1" dirty="0" smtClean="0"/>
              <a:t> </a:t>
            </a:r>
            <a:r>
              <a:rPr lang="fr-FR" b="1" dirty="0"/>
              <a:t>comité </a:t>
            </a:r>
            <a:r>
              <a:rPr lang="fr-FR" b="1" dirty="0" smtClean="0"/>
              <a:t>d’attribution </a:t>
            </a:r>
            <a:r>
              <a:rPr lang="fr-FR" b="1" dirty="0"/>
              <a:t>des locaux aux </a:t>
            </a:r>
            <a:r>
              <a:rPr lang="fr-FR" b="1" dirty="0" smtClean="0"/>
              <a:t>associations pour la MDA et les demandes spécifiques  </a:t>
            </a:r>
            <a:endParaRPr lang="fr-FR" b="1" dirty="0"/>
          </a:p>
          <a:p>
            <a:r>
              <a:rPr lang="fr-FR" sz="1600" b="1" dirty="0" smtClean="0"/>
              <a:t> </a:t>
            </a:r>
            <a:endParaRPr lang="fr-FR" sz="1600" b="1" dirty="0"/>
          </a:p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85" y="3306519"/>
            <a:ext cx="799646" cy="974037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212199" y="333643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Démarche en ligne: </a:t>
            </a:r>
            <a:r>
              <a:rPr lang="fr-FR" sz="1400" b="1" dirty="0" err="1"/>
              <a:t>Simpl’Ici</a:t>
            </a:r>
            <a:r>
              <a:rPr lang="fr-FR" sz="1400" b="1" dirty="0"/>
              <a:t> </a:t>
            </a:r>
            <a:r>
              <a:rPr lang="fr-FR" sz="1400" b="1" dirty="0" smtClean="0"/>
              <a:t>pour  la MDA  </a:t>
            </a:r>
          </a:p>
          <a:p>
            <a:r>
              <a:rPr lang="fr-FR" sz="1400" b="1" dirty="0" smtClean="0"/>
              <a:t>Demande spécifique pour le reste de la Ville 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909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1214</Words>
  <Application>Microsoft Office PowerPoint</Application>
  <PresentationFormat>Affichage à l'écran (4:3)</PresentationFormat>
  <Paragraphs>284</Paragraphs>
  <Slides>23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9" baseType="lpstr">
      <vt:lpstr>Arial</vt:lpstr>
      <vt:lpstr>Bahnschrift Light</vt:lpstr>
      <vt:lpstr>Bahnschrift Light Condensed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Chambéry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Samuel Caillault</dc:creator>
  <cp:lastModifiedBy>Luna Vanoverfeld</cp:lastModifiedBy>
  <cp:revision>115</cp:revision>
  <cp:lastPrinted>2022-02-21T12:02:52Z</cp:lastPrinted>
  <dcterms:created xsi:type="dcterms:W3CDTF">2022-01-15T14:41:09Z</dcterms:created>
  <dcterms:modified xsi:type="dcterms:W3CDTF">2026-04-24T07:58:25Z</dcterms:modified>
</cp:coreProperties>
</file>